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5.xml" ContentType="application/vnd.openxmlformats-officedocument.them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6.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7.xml" ContentType="application/vnd.openxmlformats-officedocument.theme+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30" r:id="rId1"/>
    <p:sldMasterId id="2147483942" r:id="rId2"/>
    <p:sldMasterId id="2147484074" r:id="rId3"/>
    <p:sldMasterId id="2147484092" r:id="rId4"/>
    <p:sldMasterId id="2147484104" r:id="rId5"/>
    <p:sldMasterId id="2147484116" r:id="rId6"/>
    <p:sldMasterId id="2147484128" r:id="rId7"/>
    <p:sldMasterId id="2147484140" r:id="rId8"/>
  </p:sldMasterIdLst>
  <p:notesMasterIdLst>
    <p:notesMasterId r:id="rId21"/>
  </p:notesMasterIdLst>
  <p:sldIdLst>
    <p:sldId id="261" r:id="rId9"/>
    <p:sldId id="272" r:id="rId10"/>
    <p:sldId id="258" r:id="rId11"/>
    <p:sldId id="305" r:id="rId12"/>
    <p:sldId id="290" r:id="rId13"/>
    <p:sldId id="269" r:id="rId14"/>
    <p:sldId id="294" r:id="rId15"/>
    <p:sldId id="291" r:id="rId16"/>
    <p:sldId id="300" r:id="rId17"/>
    <p:sldId id="298" r:id="rId18"/>
    <p:sldId id="293" r:id="rId19"/>
    <p:sldId id="288"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1"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103" autoAdjust="0"/>
    <p:restoredTop sz="58447" autoAdjust="0"/>
  </p:normalViewPr>
  <p:slideViewPr>
    <p:cSldViewPr>
      <p:cViewPr varScale="1">
        <p:scale>
          <a:sx n="29" d="100"/>
          <a:sy n="29" d="100"/>
        </p:scale>
        <p:origin x="1526" y="14"/>
      </p:cViewPr>
      <p:guideLst>
        <p:guide orient="horz" pos="2160"/>
        <p:guide pos="3841"/>
      </p:guideLst>
    </p:cSldViewPr>
  </p:slideViewPr>
  <p:notesTextViewPr>
    <p:cViewPr>
      <p:scale>
        <a:sx n="1" d="1"/>
        <a:sy n="1" d="1"/>
      </p:scale>
      <p:origin x="0" y="0"/>
    </p:cViewPr>
  </p:notesTextViewPr>
  <p:notesViewPr>
    <p:cSldViewPr>
      <p:cViewPr varScale="1">
        <p:scale>
          <a:sx n="40" d="100"/>
          <a:sy n="40" d="100"/>
        </p:scale>
        <p:origin x="2290" y="2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5.xml"/><Relationship Id="rId18" Type="http://schemas.openxmlformats.org/officeDocument/2006/relationships/slide" Target="slides/slide10.xml"/><Relationship Id="rId3" Type="http://schemas.openxmlformats.org/officeDocument/2006/relationships/slideMaster" Target="slideMasters/slideMaster3.xml"/><Relationship Id="rId21" Type="http://schemas.openxmlformats.org/officeDocument/2006/relationships/notesMaster" Target="notesMasters/notesMaster1.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viewProps" Target="viewProps.xml"/><Relationship Id="rId10" Type="http://schemas.openxmlformats.org/officeDocument/2006/relationships/slide" Target="slides/slide2.xml"/><Relationship Id="rId19" Type="http://schemas.openxmlformats.org/officeDocument/2006/relationships/slide" Target="slides/slide11.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4F67740-6BE7-4D7C-BA20-EE06CE79CF2C}" type="datetimeFigureOut">
              <a:rPr lang="en-US" smtClean="0"/>
              <a:t>4/26/2016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4B6FD8E-8BAA-4423-88A1-95CB1647D685}" type="slidenum">
              <a:rPr lang="en-US" smtClean="0"/>
              <a:t>‹#›</a:t>
            </a:fld>
            <a:endParaRPr lang="en-US"/>
          </a:p>
        </p:txBody>
      </p:sp>
    </p:spTree>
    <p:extLst>
      <p:ext uri="{BB962C8B-B14F-4D97-AF65-F5344CB8AC3E}">
        <p14:creationId xmlns:p14="http://schemas.microsoft.com/office/powerpoint/2010/main" val="14376904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To set the context for today’s presentation,</a:t>
            </a:r>
            <a:r>
              <a:rPr lang="en-US" sz="1200" kern="1200" baseline="0" dirty="0" smtClean="0">
                <a:solidFill>
                  <a:schemeClr val="tx1"/>
                </a:solidFill>
                <a:effectLst/>
                <a:latin typeface="+mn-lt"/>
                <a:ea typeface="+mn-ea"/>
                <a:cs typeface="+mn-cs"/>
              </a:rPr>
              <a:t> I’ll start by emphasizing that, </a:t>
            </a:r>
          </a:p>
          <a:p>
            <a:endParaRPr lang="en-US" sz="1200" kern="1200" baseline="0" dirty="0" smtClean="0">
              <a:solidFill>
                <a:schemeClr val="tx1"/>
              </a:solidFill>
              <a:effectLst/>
              <a:latin typeface="+mn-lt"/>
              <a:ea typeface="+mn-ea"/>
              <a:cs typeface="+mn-cs"/>
            </a:endParaRPr>
          </a:p>
          <a:p>
            <a:r>
              <a:rPr lang="en-US" sz="1200" kern="1200" baseline="0" dirty="0" smtClean="0">
                <a:solidFill>
                  <a:schemeClr val="tx1"/>
                </a:solidFill>
                <a:effectLst/>
                <a:latin typeface="+mn-lt"/>
                <a:ea typeface="+mn-ea"/>
                <a:cs typeface="+mn-cs"/>
              </a:rPr>
              <a:t>d</a:t>
            </a:r>
            <a:r>
              <a:rPr lang="en-US" sz="1200" kern="1200" dirty="0" smtClean="0">
                <a:solidFill>
                  <a:schemeClr val="tx1"/>
                </a:solidFill>
                <a:effectLst/>
                <a:latin typeface="+mn-lt"/>
                <a:ea typeface="+mn-ea"/>
                <a:cs typeface="+mn-cs"/>
              </a:rPr>
              <a:t>espite repeated calls to close the health equity gap, little attention has been paid to the complexity of implementing and measuring equity-oriented care in primary health care (PHC) settings. </a:t>
            </a:r>
            <a:endParaRPr lang="en-US" dirty="0"/>
          </a:p>
        </p:txBody>
      </p:sp>
      <p:sp>
        <p:nvSpPr>
          <p:cNvPr id="4" name="Slide Number Placeholder 3"/>
          <p:cNvSpPr>
            <a:spLocks noGrp="1"/>
          </p:cNvSpPr>
          <p:nvPr>
            <p:ph type="sldNum" sz="quarter" idx="10"/>
          </p:nvPr>
        </p:nvSpPr>
        <p:spPr/>
        <p:txBody>
          <a:bodyPr/>
          <a:lstStyle/>
          <a:p>
            <a:fld id="{D4B6FD8E-8BAA-4423-88A1-95CB1647D685}" type="slidenum">
              <a:rPr lang="en-US" smtClean="0"/>
              <a:t>1</a:t>
            </a:fld>
            <a:endParaRPr lang="en-US"/>
          </a:p>
        </p:txBody>
      </p:sp>
    </p:spTree>
    <p:extLst>
      <p:ext uri="{BB962C8B-B14F-4D97-AF65-F5344CB8AC3E}">
        <p14:creationId xmlns:p14="http://schemas.microsoft.com/office/powerpoint/2010/main" val="24845686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52400"/>
            <a:ext cx="5486400" cy="1752600"/>
          </a:xfrm>
        </p:spPr>
      </p:sp>
      <p:sp>
        <p:nvSpPr>
          <p:cNvPr id="3" name="Notes Placeholder 2"/>
          <p:cNvSpPr>
            <a:spLocks noGrp="1"/>
          </p:cNvSpPr>
          <p:nvPr>
            <p:ph type="body" idx="1"/>
          </p:nvPr>
        </p:nvSpPr>
        <p:spPr>
          <a:xfrm>
            <a:off x="381000" y="2133600"/>
            <a:ext cx="6019800" cy="8096250"/>
          </a:xfrm>
        </p:spPr>
        <p:txBody>
          <a:bodyPr/>
          <a:lstStyle/>
          <a:p>
            <a:r>
              <a:rPr lang="en-US" baseline="0" dirty="0" smtClean="0"/>
              <a:t>To take context into account in the process of implementing equity-oriented interventions, we need to ensure we are measuring relevant processes, and feeding data back to the clinics, to support the process of tailoring care for equity. </a:t>
            </a:r>
          </a:p>
          <a:p>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For example, we used validated scales to assess the extent to which symptoms of trauma, and chronic pain were prevalent in these clinics’ patient populations.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Tailoring to Context included data feedback loops that compared the health status of the patient-populations-served to</a:t>
            </a:r>
            <a:r>
              <a:rPr lang="en-US" b="1" dirty="0" smtClean="0">
                <a:solidFill>
                  <a:srgbClr val="C00000"/>
                </a:solidFill>
              </a:rPr>
              <a:t> </a:t>
            </a:r>
            <a:r>
              <a:rPr lang="en-US" b="0" dirty="0" smtClean="0">
                <a:solidFill>
                  <a:srgbClr val="C00000"/>
                </a:solidFill>
              </a:rPr>
              <a:t>Local regional and population norms</a:t>
            </a:r>
            <a:r>
              <a:rPr lang="en-US" b="0" baseline="0" dirty="0" smtClean="0">
                <a:solidFill>
                  <a:schemeClr val="tx1"/>
                </a:solidFill>
              </a:rPr>
              <a:t> – which was essential to the organizations in terms of prioritizing the tailoring activities that each clinic decided to focus on.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0" baseline="0" dirty="0" smtClean="0">
              <a:solidFill>
                <a:schemeClr val="tx1"/>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b="0" baseline="0" dirty="0" smtClean="0">
                <a:solidFill>
                  <a:schemeClr val="tx1"/>
                </a:solidFill>
              </a:rPr>
              <a:t>We have also developed: </a:t>
            </a:r>
          </a:p>
          <a:p>
            <a:pPr marL="0" marR="0" indent="0" algn="l" defTabSz="914400" rtl="0" eaLnBrk="1" fontAlgn="auto" latinLnBrk="0" hangingPunct="1">
              <a:lnSpc>
                <a:spcPct val="100000"/>
              </a:lnSpc>
              <a:spcBef>
                <a:spcPts val="0"/>
              </a:spcBef>
              <a:spcAft>
                <a:spcPts val="0"/>
              </a:spcAft>
              <a:buClrTx/>
              <a:buSzTx/>
              <a:buFontTx/>
              <a:buNone/>
              <a:tabLst/>
              <a:defRPr/>
            </a:pPr>
            <a:r>
              <a:rPr lang="en-US" b="0" baseline="0" dirty="0" smtClean="0">
                <a:solidFill>
                  <a:schemeClr val="tx1"/>
                </a:solidFill>
              </a:rPr>
              <a:t>- a new, validated self-report measure of </a:t>
            </a:r>
            <a:r>
              <a:rPr lang="en-US" b="0" baseline="0" dirty="0" err="1" smtClean="0">
                <a:solidFill>
                  <a:schemeClr val="tx1"/>
                </a:solidFill>
              </a:rPr>
              <a:t>pt</a:t>
            </a:r>
            <a:r>
              <a:rPr lang="en-US" b="0" baseline="0" dirty="0" smtClean="0">
                <a:solidFill>
                  <a:schemeClr val="tx1"/>
                </a:solidFill>
              </a:rPr>
              <a:t> perceptions of EOC, and </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b="0" baseline="0" dirty="0" smtClean="0">
                <a:solidFill>
                  <a:schemeClr val="tx1"/>
                </a:solidFill>
              </a:rPr>
              <a:t>new Indicators that are sensitive to the equity-orientation of organizations, to complement the CIHI Indicators for Primary care.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0" baseline="0" dirty="0" smtClean="0">
              <a:solidFill>
                <a:schemeClr val="tx1"/>
              </a:solidFill>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b="0" baseline="0" dirty="0" smtClean="0">
              <a:solidFill>
                <a:schemeClr val="tx1"/>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b="0" baseline="0" dirty="0" smtClean="0">
                <a:solidFill>
                  <a:schemeClr val="tx1"/>
                </a:solidFill>
              </a:rPr>
              <a:t>My own notes re Indicators: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Little work has been done on measuring attributes of high quality primary care—especially in the area of equity</a:t>
            </a:r>
          </a:p>
          <a:p>
            <a:endParaRPr lang="en-US" dirty="0" smtClean="0"/>
          </a:p>
          <a:p>
            <a:r>
              <a:rPr lang="en-US" dirty="0" smtClean="0"/>
              <a:t>Conventional approach to measuring the notion of equity has been via</a:t>
            </a:r>
            <a:r>
              <a:rPr lang="en-US" baseline="0" dirty="0" smtClean="0"/>
              <a:t> </a:t>
            </a:r>
            <a:r>
              <a:rPr lang="en-US" dirty="0" smtClean="0"/>
              <a:t>data disaggregation across socio-demographic groups</a:t>
            </a:r>
          </a:p>
          <a:p>
            <a:pPr lvl="1"/>
            <a:r>
              <a:rPr lang="en-US" dirty="0" smtClean="0"/>
              <a:t>E.g. is there a gap in rates of screening between Aboriginal and non-Aboriginal Canadians, or a gradient by income?</a:t>
            </a:r>
          </a:p>
          <a:p>
            <a:pPr lvl="1"/>
            <a:endParaRPr lang="en-US" b="0" baseline="0" dirty="0" smtClean="0">
              <a:solidFill>
                <a:schemeClr val="tx1"/>
              </a:solidFill>
            </a:endParaRPr>
          </a:p>
          <a:p>
            <a:pPr lvl="0"/>
            <a:r>
              <a:rPr lang="en-US" b="0" baseline="0" dirty="0" smtClean="0">
                <a:solidFill>
                  <a:schemeClr val="tx1"/>
                </a:solidFill>
              </a:rPr>
              <a:t>Our purpose in EQUIP is to move beyond data disaggregation to : </a:t>
            </a:r>
          </a:p>
          <a:p>
            <a:r>
              <a:rPr lang="en-US" dirty="0" smtClean="0"/>
              <a:t>- Identify some indicators that </a:t>
            </a:r>
            <a:r>
              <a:rPr lang="en-US" b="1" dirty="0" smtClean="0"/>
              <a:t>directly</a:t>
            </a:r>
            <a:r>
              <a:rPr lang="en-US" dirty="0" smtClean="0"/>
              <a:t> measure: </a:t>
            </a:r>
          </a:p>
          <a:p>
            <a:pPr lvl="1"/>
            <a:r>
              <a:rPr lang="en-US" dirty="0" smtClean="0"/>
              <a:t>processes of care that are equity-oriented </a:t>
            </a:r>
          </a:p>
          <a:p>
            <a:pPr lvl="1"/>
            <a:r>
              <a:rPr lang="en-US" dirty="0" smtClean="0"/>
              <a:t>short-term patient outcomes that are equity-sensitive</a:t>
            </a:r>
          </a:p>
          <a:p>
            <a:r>
              <a:rPr lang="en-US" dirty="0" smtClean="0"/>
              <a:t>- Put these forward for use at clinic, regional, national levels.</a:t>
            </a:r>
          </a:p>
          <a:p>
            <a:pPr marL="171450" marR="0" indent="-171450" algn="l" defTabSz="914400" rtl="0" eaLnBrk="1" fontAlgn="auto" latinLnBrk="0" hangingPunct="1">
              <a:lnSpc>
                <a:spcPct val="100000"/>
              </a:lnSpc>
              <a:spcBef>
                <a:spcPts val="0"/>
              </a:spcBef>
              <a:spcAft>
                <a:spcPts val="0"/>
              </a:spcAft>
              <a:buClrTx/>
              <a:buSzTx/>
              <a:buFontTx/>
              <a:buChar char="-"/>
              <a:tabLst/>
              <a:defRPr/>
            </a:pPr>
            <a:endParaRPr lang="en-US" b="0" baseline="0" dirty="0" smtClean="0">
              <a:solidFill>
                <a:schemeClr val="tx1"/>
              </a:solidFill>
            </a:endParaRPr>
          </a:p>
        </p:txBody>
      </p:sp>
      <p:sp>
        <p:nvSpPr>
          <p:cNvPr id="4" name="Slide Number Placeholder 3"/>
          <p:cNvSpPr>
            <a:spLocks noGrp="1"/>
          </p:cNvSpPr>
          <p:nvPr>
            <p:ph type="sldNum" sz="quarter" idx="10"/>
          </p:nvPr>
        </p:nvSpPr>
        <p:spPr/>
        <p:txBody>
          <a:bodyPr/>
          <a:lstStyle/>
          <a:p>
            <a:pPr>
              <a:defRPr/>
            </a:pPr>
            <a:fld id="{3EB09F87-1B1B-41D5-B7C0-9EE544380D69}" type="slidenum">
              <a:rPr lang="en-CA" smtClean="0">
                <a:solidFill>
                  <a:prstClr val="black"/>
                </a:solidFill>
              </a:rPr>
              <a:pPr>
                <a:defRPr/>
              </a:pPr>
              <a:t>10</a:t>
            </a:fld>
            <a:endParaRPr lang="en-CA" dirty="0">
              <a:solidFill>
                <a:prstClr val="black"/>
              </a:solidFill>
            </a:endParaRPr>
          </a:p>
        </p:txBody>
      </p:sp>
    </p:spTree>
    <p:extLst>
      <p:ext uri="{BB962C8B-B14F-4D97-AF65-F5344CB8AC3E}">
        <p14:creationId xmlns:p14="http://schemas.microsoft.com/office/powerpoint/2010/main" val="21458010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CA" dirty="0" smtClean="0"/>
              <a:t>One of the key messages arising from EQUIP is that</a:t>
            </a:r>
          </a:p>
          <a:p>
            <a:endParaRPr lang="en-CA" dirty="0" smtClean="0"/>
          </a:p>
          <a:p>
            <a:r>
              <a:rPr lang="en-CA" dirty="0" smtClean="0"/>
              <a:t>Tailoring</a:t>
            </a:r>
            <a:r>
              <a:rPr lang="en-CA" baseline="0" dirty="0" smtClean="0"/>
              <a:t> to context does not require large investments of resources. </a:t>
            </a:r>
          </a:p>
          <a:p>
            <a:endParaRPr lang="en-CA" baseline="0" dirty="0" smtClean="0"/>
          </a:p>
          <a:p>
            <a:r>
              <a:rPr lang="en-CA" baseline="0" dirty="0" smtClean="0"/>
              <a:t>The EQUIP intervention catalyzed changes that may seem small in scale but that represented broader efforts to enhance health equity, given the clinics’ unique contexts,  for example: </a:t>
            </a:r>
          </a:p>
          <a:p>
            <a:pPr marL="171450" indent="-171450">
              <a:buFontTx/>
              <a:buChar char="-"/>
            </a:pPr>
            <a:r>
              <a:rPr lang="en-CA" baseline="0" dirty="0" smtClean="0"/>
              <a:t>Changing the waiting room milieu to make physical spaces more inviting, which is imperative for particular patient-populations who are very often dismissed when seeking care – for example, by taking down signs such as the one in the middle </a:t>
            </a:r>
          </a:p>
          <a:p>
            <a:pPr marL="171450" indent="-171450">
              <a:buFontTx/>
              <a:buChar char="-"/>
            </a:pPr>
            <a:r>
              <a:rPr lang="en-CA" baseline="0" dirty="0" smtClean="0"/>
              <a:t>Or by developing new ways of addressing chronic pain as one of the most common presenting issues in primary care settings. </a:t>
            </a:r>
          </a:p>
          <a:p>
            <a:pPr marL="171450" indent="-171450">
              <a:buFontTx/>
              <a:buChar char="-"/>
            </a:pPr>
            <a:r>
              <a:rPr lang="en-CA" baseline="0" dirty="0" smtClean="0"/>
              <a:t>Or by putting support in place to address vicarious trauma experienced by staff when working with highly traumatized refugee populations </a:t>
            </a:r>
            <a:endParaRPr lang="en-CA" dirty="0"/>
          </a:p>
        </p:txBody>
      </p:sp>
      <p:sp>
        <p:nvSpPr>
          <p:cNvPr id="4" name="Slide Number Placeholder 3"/>
          <p:cNvSpPr>
            <a:spLocks noGrp="1"/>
          </p:cNvSpPr>
          <p:nvPr>
            <p:ph type="sldNum" sz="quarter" idx="10"/>
          </p:nvPr>
        </p:nvSpPr>
        <p:spPr/>
        <p:txBody>
          <a:bodyPr/>
          <a:lstStyle/>
          <a:p>
            <a:fld id="{E2EAB738-A956-49E7-BB5E-11CFC6302426}" type="slidenum">
              <a:rPr lang="en-CA" smtClean="0">
                <a:solidFill>
                  <a:prstClr val="black"/>
                </a:solidFill>
              </a:rPr>
              <a:pPr/>
              <a:t>11</a:t>
            </a:fld>
            <a:endParaRPr lang="en-CA">
              <a:solidFill>
                <a:prstClr val="black"/>
              </a:solidFill>
            </a:endParaRPr>
          </a:p>
        </p:txBody>
      </p:sp>
    </p:spTree>
    <p:extLst>
      <p:ext uri="{BB962C8B-B14F-4D97-AF65-F5344CB8AC3E}">
        <p14:creationId xmlns:p14="http://schemas.microsoft.com/office/powerpoint/2010/main" val="26820209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dirty="0" smtClean="0"/>
              <a:t>These are Examples of Practice-Relevant Tools and Strategies that we have developed, and which are garnering attention in terms of </a:t>
            </a:r>
            <a:r>
              <a:rPr lang="en-US" sz="1200" baseline="0" dirty="0" smtClean="0"/>
              <a:t>relevance and fit within several healthcare jurisdictions. </a:t>
            </a:r>
            <a:endParaRPr lang="en-US" sz="1200" dirty="0" smtClean="0"/>
          </a:p>
          <a:p>
            <a:endParaRPr lang="en-US" sz="1200" dirty="0" smtClean="0"/>
          </a:p>
          <a:p>
            <a:r>
              <a:rPr lang="en-CA" dirty="0" smtClean="0"/>
              <a:t>In conclusion,</a:t>
            </a:r>
            <a:r>
              <a:rPr lang="en-CA" baseline="0" dirty="0" smtClean="0"/>
              <a:t> shifts in practices and processes to can be tailored to context to enhance the equity-capacity of organizations, and can be implemented using low-cost, high impact strategies. </a:t>
            </a:r>
            <a:endParaRPr lang="en-CA" dirty="0" smtClean="0"/>
          </a:p>
          <a:p>
            <a:endParaRPr lang="en-CA" dirty="0" smtClean="0"/>
          </a:p>
          <a:p>
            <a:r>
              <a:rPr lang="en-CA" dirty="0" smtClean="0"/>
              <a:t>Initial modelling of our Patient Cohort</a:t>
            </a:r>
            <a:r>
              <a:rPr lang="en-CA" baseline="0" dirty="0" smtClean="0"/>
              <a:t> data show promise for </a:t>
            </a:r>
            <a:r>
              <a:rPr lang="en-CA" dirty="0" smtClean="0"/>
              <a:t>linking equity-oriented care to improvements in short term outcomes, for</a:t>
            </a:r>
            <a:r>
              <a:rPr lang="en-CA" baseline="0" dirty="0" smtClean="0"/>
              <a:t> example, </a:t>
            </a:r>
            <a:endParaRPr lang="en-CA" dirty="0" smtClean="0"/>
          </a:p>
          <a:p>
            <a:pPr marL="628650" lvl="1" indent="-171450">
              <a:buFontTx/>
              <a:buChar char="-"/>
            </a:pPr>
            <a:r>
              <a:rPr lang="en-CA" dirty="0" smtClean="0"/>
              <a:t>Improved overall fit of care with needs</a:t>
            </a:r>
            <a:r>
              <a:rPr lang="en-CA" baseline="0" dirty="0" smtClean="0"/>
              <a:t>, and </a:t>
            </a:r>
            <a:endParaRPr lang="en-CA" dirty="0" smtClean="0"/>
          </a:p>
          <a:p>
            <a:pPr marL="628650" lvl="1" indent="-171450">
              <a:buFontTx/>
              <a:buChar char="-"/>
            </a:pPr>
            <a:r>
              <a:rPr lang="en-CA" dirty="0" smtClean="0"/>
              <a:t>Improved</a:t>
            </a:r>
            <a:r>
              <a:rPr lang="en-CA" baseline="0" dirty="0" smtClean="0"/>
              <a:t> capacity to </a:t>
            </a:r>
            <a:r>
              <a:rPr lang="en-CA" dirty="0" smtClean="0"/>
              <a:t>address health priorities</a:t>
            </a:r>
          </a:p>
          <a:p>
            <a:pPr marL="628650" marR="0" lvl="1" indent="-171450" algn="l" defTabSz="914400" rtl="0" eaLnBrk="1" fontAlgn="auto" latinLnBrk="0" hangingPunct="1">
              <a:lnSpc>
                <a:spcPct val="100000"/>
              </a:lnSpc>
              <a:spcBef>
                <a:spcPts val="0"/>
              </a:spcBef>
              <a:spcAft>
                <a:spcPts val="0"/>
              </a:spcAft>
              <a:buClrTx/>
              <a:buSzTx/>
              <a:buFontTx/>
              <a:buChar char="-"/>
              <a:tabLst/>
              <a:defRPr/>
            </a:pPr>
            <a:r>
              <a:rPr lang="en-CA" dirty="0" smtClean="0"/>
              <a:t>And we are</a:t>
            </a:r>
            <a:r>
              <a:rPr lang="en-CA" baseline="0" dirty="0" smtClean="0"/>
              <a:t> continuing to explore impacts on longer term outcomes related to mental health </a:t>
            </a:r>
            <a:r>
              <a:rPr lang="en-CA" dirty="0" smtClean="0"/>
              <a:t>(pain/disability, depression, PTSD), and quality</a:t>
            </a:r>
            <a:r>
              <a:rPr lang="en-CA" baseline="0" dirty="0" smtClean="0"/>
              <a:t> of life</a:t>
            </a:r>
            <a:endParaRPr lang="en-CA" dirty="0" smtClean="0"/>
          </a:p>
          <a:p>
            <a:pPr marL="628650" lvl="1" indent="-171450">
              <a:buFontTx/>
              <a:buChar char="-"/>
            </a:pPr>
            <a:endParaRPr lang="en-CA"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We look forward to talking with you about these</a:t>
            </a:r>
            <a:r>
              <a:rPr lang="en-US" sz="1200" kern="1200" baseline="0" dirty="0" smtClean="0">
                <a:solidFill>
                  <a:schemeClr val="tx1"/>
                </a:solidFill>
                <a:effectLst/>
                <a:latin typeface="+mn-lt"/>
                <a:ea typeface="+mn-ea"/>
                <a:cs typeface="+mn-cs"/>
              </a:rPr>
              <a:t> and other strategies for </a:t>
            </a:r>
            <a:r>
              <a:rPr lang="en-US" sz="1200" kern="1200" dirty="0" smtClean="0">
                <a:solidFill>
                  <a:schemeClr val="tx1"/>
                </a:solidFill>
                <a:effectLst/>
                <a:latin typeface="+mn-lt"/>
                <a:ea typeface="+mn-ea"/>
                <a:cs typeface="+mn-cs"/>
              </a:rPr>
              <a:t>transforming</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health services and systems to better address equity, including how to integrate context into intervention design, delivery, evaluation and scale-up.</a:t>
            </a:r>
            <a:endParaRPr lang="en-US" dirty="0" smtClean="0">
              <a:effectLst/>
            </a:endParaRPr>
          </a:p>
          <a:p>
            <a:endParaRPr lang="en-CA" baseline="0" dirty="0" smtClean="0"/>
          </a:p>
          <a:p>
            <a:endParaRPr lang="en-US" dirty="0"/>
          </a:p>
        </p:txBody>
      </p:sp>
      <p:sp>
        <p:nvSpPr>
          <p:cNvPr id="4" name="Slide Number Placeholder 3"/>
          <p:cNvSpPr>
            <a:spLocks noGrp="1"/>
          </p:cNvSpPr>
          <p:nvPr>
            <p:ph type="sldNum" sz="quarter" idx="10"/>
          </p:nvPr>
        </p:nvSpPr>
        <p:spPr/>
        <p:txBody>
          <a:bodyPr/>
          <a:lstStyle/>
          <a:p>
            <a:fld id="{D4B6FD8E-8BAA-4423-88A1-95CB1647D685}" type="slidenum">
              <a:rPr lang="en-US" smtClean="0"/>
              <a:t>12</a:t>
            </a:fld>
            <a:endParaRPr lang="en-US"/>
          </a:p>
        </p:txBody>
      </p:sp>
    </p:spTree>
    <p:extLst>
      <p:ext uri="{BB962C8B-B14F-4D97-AF65-F5344CB8AC3E}">
        <p14:creationId xmlns:p14="http://schemas.microsoft.com/office/powerpoint/2010/main" val="25823328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In</a:t>
            </a:r>
            <a:r>
              <a:rPr lang="en-US" sz="1200" kern="1200" baseline="0" dirty="0" smtClean="0">
                <a:solidFill>
                  <a:schemeClr val="tx1"/>
                </a:solidFill>
                <a:effectLst/>
                <a:latin typeface="+mn-lt"/>
                <a:ea typeface="+mn-ea"/>
                <a:cs typeface="+mn-cs"/>
              </a:rPr>
              <a:t> this presentation, I </a:t>
            </a:r>
            <a:r>
              <a:rPr lang="en-US" sz="1200" kern="1200" dirty="0" smtClean="0">
                <a:solidFill>
                  <a:schemeClr val="tx1"/>
                </a:solidFill>
                <a:effectLst/>
                <a:latin typeface="+mn-lt"/>
                <a:ea typeface="+mn-ea"/>
                <a:cs typeface="+mn-cs"/>
              </a:rPr>
              <a:t>draw on new knowledge generated from “EQUIP Healthcare,” a program of research studying the effectiveness of a multi-component organizational intervention designed to enhance equity-oriented care for marginalized populations in four diverse PHC settings in Canada.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I focus specifically on the contextual factors that must be considered by, and with, practice and policy partners to effectively implement complex, tailored interventions within diverse settings. </a:t>
            </a:r>
            <a:endParaRPr lang="en-US" dirty="0"/>
          </a:p>
        </p:txBody>
      </p:sp>
      <p:sp>
        <p:nvSpPr>
          <p:cNvPr id="4" name="Slide Number Placeholder 3"/>
          <p:cNvSpPr>
            <a:spLocks noGrp="1"/>
          </p:cNvSpPr>
          <p:nvPr>
            <p:ph type="sldNum" sz="quarter" idx="10"/>
          </p:nvPr>
        </p:nvSpPr>
        <p:spPr/>
        <p:txBody>
          <a:bodyPr/>
          <a:lstStyle/>
          <a:p>
            <a:fld id="{54CC3489-EE92-4EC5-BA10-3F98D7542F57}"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38659841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Building on our framework identifying the key dimensions of equity-oriented PHC services and10 interrelated strategies, we designed, implemented and measured the effects of a complex intervention that could be both standardized and tailored to fit diverse organizational contexts.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Very</a:t>
            </a:r>
            <a:r>
              <a:rPr lang="en-US" sz="1200" kern="1200" baseline="0" dirty="0" smtClean="0">
                <a:solidFill>
                  <a:schemeClr val="tx1"/>
                </a:solidFill>
                <a:effectLst/>
                <a:latin typeface="+mn-lt"/>
                <a:ea typeface="+mn-ea"/>
                <a:cs typeface="+mn-cs"/>
              </a:rPr>
              <a:t> briefly, t</a:t>
            </a:r>
            <a:r>
              <a:rPr lang="en-US" sz="1200" kern="1200" dirty="0" smtClean="0">
                <a:solidFill>
                  <a:schemeClr val="tx1"/>
                </a:solidFill>
                <a:effectLst/>
                <a:latin typeface="+mn-lt"/>
                <a:ea typeface="+mn-ea"/>
                <a:cs typeface="+mn-cs"/>
              </a:rPr>
              <a:t>he</a:t>
            </a:r>
            <a:r>
              <a:rPr lang="en-US" sz="1200" kern="1200" baseline="0" dirty="0" smtClean="0">
                <a:solidFill>
                  <a:schemeClr val="tx1"/>
                </a:solidFill>
                <a:effectLst/>
                <a:latin typeface="+mn-lt"/>
                <a:ea typeface="+mn-ea"/>
                <a:cs typeface="+mn-cs"/>
              </a:rPr>
              <a:t> EQUIP intervention is </a:t>
            </a:r>
            <a:r>
              <a:rPr lang="en-US" sz="1200" kern="1200" dirty="0" smtClean="0">
                <a:solidFill>
                  <a:schemeClr val="tx1"/>
                </a:solidFill>
                <a:effectLst/>
                <a:latin typeface="+mn-lt"/>
                <a:ea typeface="+mn-ea"/>
                <a:cs typeface="+mn-cs"/>
              </a:rPr>
              <a:t>underpinned by understandings of structural</a:t>
            </a:r>
            <a:r>
              <a:rPr lang="en-US" sz="1200" kern="1200" baseline="0" dirty="0" smtClean="0">
                <a:solidFill>
                  <a:schemeClr val="tx1"/>
                </a:solidFill>
                <a:effectLst/>
                <a:latin typeface="+mn-lt"/>
                <a:ea typeface="+mn-ea"/>
                <a:cs typeface="+mn-cs"/>
              </a:rPr>
              <a:t> violence as continuous with patients’ experiences of trauma and violence, and positions </a:t>
            </a:r>
            <a:r>
              <a:rPr lang="en-US" sz="1200" kern="1200" dirty="0" smtClean="0">
                <a:solidFill>
                  <a:schemeClr val="tx1"/>
                </a:solidFill>
                <a:effectLst/>
                <a:latin typeface="+mn-lt"/>
                <a:ea typeface="+mn-ea"/>
                <a:cs typeface="+mn-cs"/>
              </a:rPr>
              <a:t>cultural safety and</a:t>
            </a:r>
            <a:r>
              <a:rPr lang="en-US" sz="1200" kern="1200" baseline="0" dirty="0" smtClean="0">
                <a:solidFill>
                  <a:schemeClr val="tx1"/>
                </a:solidFill>
                <a:effectLst/>
                <a:latin typeface="+mn-lt"/>
                <a:ea typeface="+mn-ea"/>
                <a:cs typeface="+mn-cs"/>
              </a:rPr>
              <a:t> harm reduction as essential to addressing both the causes and </a:t>
            </a:r>
            <a:r>
              <a:rPr lang="en-US" sz="1200" kern="1200" dirty="0" smtClean="0">
                <a:solidFill>
                  <a:schemeClr val="tx1"/>
                </a:solidFill>
                <a:effectLst/>
                <a:latin typeface="+mn-lt"/>
                <a:ea typeface="+mn-ea"/>
                <a:cs typeface="+mn-cs"/>
              </a:rPr>
              <a:t>consequences of health inequities.</a:t>
            </a:r>
            <a:endParaRPr lang="en-US" dirty="0"/>
          </a:p>
        </p:txBody>
      </p:sp>
      <p:sp>
        <p:nvSpPr>
          <p:cNvPr id="4" name="Slide Number Placeholder 3"/>
          <p:cNvSpPr>
            <a:spLocks noGrp="1"/>
          </p:cNvSpPr>
          <p:nvPr>
            <p:ph type="sldNum" sz="quarter" idx="10"/>
          </p:nvPr>
        </p:nvSpPr>
        <p:spPr/>
        <p:txBody>
          <a:bodyPr/>
          <a:lstStyle/>
          <a:p>
            <a:fld id="{D4B6FD8E-8BAA-4423-88A1-95CB1647D685}" type="slidenum">
              <a:rPr lang="en-US" smtClean="0"/>
              <a:t>3</a:t>
            </a:fld>
            <a:endParaRPr lang="en-US"/>
          </a:p>
        </p:txBody>
      </p:sp>
    </p:spTree>
    <p:extLst>
      <p:ext uri="{BB962C8B-B14F-4D97-AF65-F5344CB8AC3E}">
        <p14:creationId xmlns:p14="http://schemas.microsoft.com/office/powerpoint/2010/main" val="6288467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Details</a:t>
            </a:r>
            <a:r>
              <a:rPr lang="en-US" baseline="0" dirty="0" smtClean="0"/>
              <a:t> about the theory underlying the organization intervention has been published…</a:t>
            </a:r>
            <a:endParaRPr lang="en-US" dirty="0"/>
          </a:p>
        </p:txBody>
      </p:sp>
      <p:sp>
        <p:nvSpPr>
          <p:cNvPr id="4" name="Slide Number Placeholder 3"/>
          <p:cNvSpPr>
            <a:spLocks noGrp="1"/>
          </p:cNvSpPr>
          <p:nvPr>
            <p:ph type="sldNum" sz="quarter" idx="10"/>
          </p:nvPr>
        </p:nvSpPr>
        <p:spPr/>
        <p:txBody>
          <a:bodyPr/>
          <a:lstStyle/>
          <a:p>
            <a:fld id="{D4B6FD8E-8BAA-4423-88A1-95CB1647D685}" type="slidenum">
              <a:rPr lang="en-US" smtClean="0"/>
              <a:t>4</a:t>
            </a:fld>
            <a:endParaRPr lang="en-US"/>
          </a:p>
        </p:txBody>
      </p:sp>
    </p:spTree>
    <p:extLst>
      <p:ext uri="{BB962C8B-B14F-4D97-AF65-F5344CB8AC3E}">
        <p14:creationId xmlns:p14="http://schemas.microsoft.com/office/powerpoint/2010/main" val="1093401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smtClean="0"/>
              <a:t>In a nutshell,</a:t>
            </a:r>
            <a:r>
              <a:rPr lang="en-US" baseline="0" dirty="0" smtClean="0"/>
              <a:t> </a:t>
            </a:r>
            <a:r>
              <a:rPr lang="en-US" dirty="0" smtClean="0"/>
              <a:t>The</a:t>
            </a:r>
            <a:r>
              <a:rPr lang="en-US" baseline="0" dirty="0" smtClean="0"/>
              <a:t> EQUIP intervention involved the use of a Practice Consultant who facilitated the implementation of staff education in three inter-related areas:  </a:t>
            </a:r>
          </a:p>
          <a:p>
            <a:pPr marL="171450" indent="-171450">
              <a:buFontTx/>
              <a:buChar char="-"/>
            </a:pPr>
            <a:r>
              <a:rPr lang="en-US" baseline="0" dirty="0" smtClean="0"/>
              <a:t>Health equity</a:t>
            </a:r>
          </a:p>
          <a:p>
            <a:pPr marL="171450" indent="-171450">
              <a:buFontTx/>
              <a:buChar char="-"/>
            </a:pPr>
            <a:r>
              <a:rPr lang="en-US" baseline="0" dirty="0" smtClean="0"/>
              <a:t>Cultural safety including strategies for counteracting discrimination in </a:t>
            </a:r>
            <a:r>
              <a:rPr lang="en-US" baseline="0" dirty="0" err="1" smtClean="0"/>
              <a:t>hc</a:t>
            </a:r>
            <a:r>
              <a:rPr lang="en-US" baseline="0" dirty="0" smtClean="0"/>
              <a:t> contexts</a:t>
            </a:r>
            <a:endParaRPr lang="en-US" dirty="0" smtClean="0"/>
          </a:p>
          <a:p>
            <a:pPr marL="171450" indent="-171450">
              <a:buFontTx/>
              <a:buChar char="-"/>
            </a:pPr>
            <a:r>
              <a:rPr lang="en-US" dirty="0" smtClean="0"/>
              <a:t>And TVIC</a:t>
            </a:r>
          </a:p>
          <a:p>
            <a:pPr marL="0" indent="0">
              <a:buFontTx/>
              <a:buNone/>
            </a:pPr>
            <a:endParaRPr lang="en-US" dirty="0" smtClean="0"/>
          </a:p>
          <a:p>
            <a:pPr marL="0" indent="0">
              <a:buFontTx/>
              <a:buNone/>
            </a:pPr>
            <a:r>
              <a:rPr lang="en-US" dirty="0" smtClean="0"/>
              <a:t>AND</a:t>
            </a:r>
            <a:r>
              <a:rPr lang="en-US" baseline="0" dirty="0" smtClean="0"/>
              <a:t> in stage two, a process of Org </a:t>
            </a:r>
            <a:r>
              <a:rPr lang="en-US" baseline="0" dirty="0" err="1" smtClean="0"/>
              <a:t>Integ</a:t>
            </a:r>
            <a:r>
              <a:rPr lang="en-US" baseline="0" dirty="0" smtClean="0"/>
              <a:t> and Tailoring, which was led by the clinics and involved all levels of staff. </a:t>
            </a:r>
            <a:endParaRPr lang="en-US" dirty="0" smtClean="0"/>
          </a:p>
        </p:txBody>
      </p:sp>
      <p:sp>
        <p:nvSpPr>
          <p:cNvPr id="4" name="Slide Number Placeholder 3"/>
          <p:cNvSpPr>
            <a:spLocks noGrp="1"/>
          </p:cNvSpPr>
          <p:nvPr>
            <p:ph type="sldNum" sz="quarter" idx="10"/>
          </p:nvPr>
        </p:nvSpPr>
        <p:spPr/>
        <p:txBody>
          <a:bodyPr/>
          <a:lstStyle/>
          <a:p>
            <a:fld id="{E2EAB738-A956-49E7-BB5E-11CFC6302426}" type="slidenum">
              <a:rPr lang="en-CA" smtClean="0">
                <a:solidFill>
                  <a:prstClr val="black"/>
                </a:solidFill>
              </a:rPr>
              <a:pPr/>
              <a:t>5</a:t>
            </a:fld>
            <a:endParaRPr lang="en-CA">
              <a:solidFill>
                <a:prstClr val="black"/>
              </a:solidFill>
            </a:endParaRPr>
          </a:p>
        </p:txBody>
      </p:sp>
    </p:spTree>
    <p:extLst>
      <p:ext uri="{BB962C8B-B14F-4D97-AF65-F5344CB8AC3E}">
        <p14:creationId xmlns:p14="http://schemas.microsoft.com/office/powerpoint/2010/main" val="31000785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2000" baseline="0" dirty="0" smtClean="0"/>
              <a:t>We have collected data from multiple sources – including from staff, patients and the organizational context - and are n the process of analyzing the data to fully understand the impacts of this multi-component intervention on patients, staff, and the organization.</a:t>
            </a:r>
            <a:endParaRPr lang="en-US" sz="2000" dirty="0"/>
          </a:p>
        </p:txBody>
      </p:sp>
      <p:sp>
        <p:nvSpPr>
          <p:cNvPr id="4" name="Slide Number Placeholder 3"/>
          <p:cNvSpPr>
            <a:spLocks noGrp="1"/>
          </p:cNvSpPr>
          <p:nvPr>
            <p:ph type="sldNum" sz="quarter" idx="10"/>
          </p:nvPr>
        </p:nvSpPr>
        <p:spPr/>
        <p:txBody>
          <a:bodyPr/>
          <a:lstStyle/>
          <a:p>
            <a:fld id="{E2EAB738-A956-49E7-BB5E-11CFC6302426}" type="slidenum">
              <a:rPr lang="en-CA" smtClean="0">
                <a:solidFill>
                  <a:prstClr val="black"/>
                </a:solidFill>
              </a:rPr>
              <a:pPr/>
              <a:t>6</a:t>
            </a:fld>
            <a:endParaRPr lang="en-CA">
              <a:solidFill>
                <a:prstClr val="black"/>
              </a:solidFill>
            </a:endParaRPr>
          </a:p>
        </p:txBody>
      </p:sp>
    </p:spTree>
    <p:extLst>
      <p:ext uri="{BB962C8B-B14F-4D97-AF65-F5344CB8AC3E}">
        <p14:creationId xmlns:p14="http://schemas.microsoft.com/office/powerpoint/2010/main" val="27091310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I’d now like to highlight </a:t>
            </a:r>
            <a:r>
              <a:rPr lang="en-US" sz="1200" kern="1200" dirty="0" smtClean="0">
                <a:solidFill>
                  <a:schemeClr val="tx1"/>
                </a:solidFill>
                <a:effectLst/>
                <a:latin typeface="+mn-lt"/>
                <a:ea typeface="+mn-ea"/>
                <a:cs typeface="+mn-cs"/>
              </a:rPr>
              <a:t>several key strategies and actions that show</a:t>
            </a:r>
            <a:r>
              <a:rPr lang="en-US" sz="1200" kern="1200" baseline="0" dirty="0" smtClean="0">
                <a:solidFill>
                  <a:schemeClr val="tx1"/>
                </a:solidFill>
                <a:effectLst/>
                <a:latin typeface="+mn-lt"/>
                <a:ea typeface="+mn-ea"/>
                <a:cs typeface="+mn-cs"/>
              </a:rPr>
              <a:t> particular </a:t>
            </a:r>
            <a:r>
              <a:rPr lang="en-US" sz="1200" kern="1200" dirty="0" smtClean="0">
                <a:solidFill>
                  <a:schemeClr val="tx1"/>
                </a:solidFill>
                <a:effectLst/>
                <a:latin typeface="+mn-lt"/>
                <a:ea typeface="+mn-ea"/>
                <a:cs typeface="+mn-cs"/>
              </a:rPr>
              <a:t>promise in promoting equity-oriented care.</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My aim is to emphasize</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practical and feasible ways for PHC organizations to enhance their equity-orientation in ways that can be tailored to their unique contexts. </a:t>
            </a:r>
            <a:endParaRPr lang="en-US" dirty="0"/>
          </a:p>
        </p:txBody>
      </p:sp>
      <p:sp>
        <p:nvSpPr>
          <p:cNvPr id="4" name="Slide Number Placeholder 3"/>
          <p:cNvSpPr>
            <a:spLocks noGrp="1"/>
          </p:cNvSpPr>
          <p:nvPr>
            <p:ph type="sldNum" sz="quarter" idx="10"/>
          </p:nvPr>
        </p:nvSpPr>
        <p:spPr/>
        <p:txBody>
          <a:bodyPr/>
          <a:lstStyle/>
          <a:p>
            <a:fld id="{D4B6FD8E-8BAA-4423-88A1-95CB1647D685}" type="slidenum">
              <a:rPr lang="en-US" smtClean="0"/>
              <a:t>7</a:t>
            </a:fld>
            <a:endParaRPr lang="en-US"/>
          </a:p>
        </p:txBody>
      </p:sp>
    </p:spTree>
    <p:extLst>
      <p:ext uri="{BB962C8B-B14F-4D97-AF65-F5344CB8AC3E}">
        <p14:creationId xmlns:p14="http://schemas.microsoft.com/office/powerpoint/2010/main" val="26616850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baseline="0" dirty="0" smtClean="0"/>
              <a:t>One of the most significant insights from EQUIP is the extent to which o</a:t>
            </a:r>
            <a:r>
              <a:rPr lang="en-US" sz="1200" kern="1200" dirty="0" smtClean="0">
                <a:solidFill>
                  <a:schemeClr val="tx1"/>
                </a:solidFill>
                <a:effectLst/>
                <a:latin typeface="+mn-lt"/>
                <a:ea typeface="+mn-ea"/>
                <a:cs typeface="+mn-cs"/>
              </a:rPr>
              <a:t>ngoing dialogues</a:t>
            </a:r>
            <a:r>
              <a:rPr lang="en-US" sz="1200" kern="1200" baseline="0" dirty="0" smtClean="0">
                <a:solidFill>
                  <a:schemeClr val="tx1"/>
                </a:solidFill>
                <a:effectLst/>
                <a:latin typeface="+mn-lt"/>
                <a:ea typeface="+mn-ea"/>
                <a:cs typeface="+mn-cs"/>
              </a:rPr>
              <a:t> are key to </a:t>
            </a:r>
            <a:r>
              <a:rPr lang="en-US" sz="1200" kern="1200" dirty="0" smtClean="0">
                <a:solidFill>
                  <a:schemeClr val="tx1"/>
                </a:solidFill>
                <a:effectLst/>
                <a:latin typeface="+mn-lt"/>
                <a:ea typeface="+mn-ea"/>
                <a:cs typeface="+mn-cs"/>
              </a:rPr>
              <a:t>converting abstract ideas about health equity into meaningful, concrete practice, organizational and policy actions. </a:t>
            </a:r>
            <a:endParaRPr lang="en-US" baseline="0" dirty="0" smtClean="0"/>
          </a:p>
          <a:p>
            <a:endParaRPr lang="en-US" baseline="0" dirty="0" smtClean="0"/>
          </a:p>
          <a:p>
            <a:r>
              <a:rPr lang="en-US" baseline="0" dirty="0" smtClean="0"/>
              <a:t>These ongoing dialogues, for example, led the receptionists at the clinics to identify that their policy of having patients wait outside the clinic before opening hours, and their manner of speaking to patients on the phone, were examples of structural violence that were continuous with the other forms of dismissal that patients routinely experienced in their everyday lives. </a:t>
            </a:r>
          </a:p>
          <a:p>
            <a:endParaRPr lang="en-US" baseline="0" dirty="0" smtClean="0"/>
          </a:p>
          <a:p>
            <a:r>
              <a:rPr lang="en-US" baseline="0" dirty="0" smtClean="0"/>
              <a:t>Importantly, this caused the receptionists and their respective orgs  to institute immediate, easily implementable changes to their organizations’ processes which enhanced patients’ experiences of care. </a:t>
            </a:r>
          </a:p>
          <a:p>
            <a:endParaRPr lang="en-US" baseline="0" dirty="0" smtClean="0"/>
          </a:p>
          <a:p>
            <a:r>
              <a:rPr lang="en-US" baseline="0" dirty="0" smtClean="0"/>
              <a:t>In another site, to draw on an other example, engagement with the EQUIP intervention sparked a remarkable shift in the discourses, language, and tone used by all levels of staff during clinical case conferencing to more explicitly take into account the historical traumas experienced by patients, and to contextualize the clinical management of patients to take into account the structural inequities shaping their health and well being. </a:t>
            </a:r>
          </a:p>
          <a:p>
            <a:endParaRPr lang="en-US" baseline="0" dirty="0" smtClean="0"/>
          </a:p>
          <a:p>
            <a:r>
              <a:rPr lang="en-US" baseline="0" dirty="0" smtClean="0"/>
              <a:t>This was particularly relevant since 75% of their patient population identified as Indigenous. </a:t>
            </a:r>
          </a:p>
        </p:txBody>
      </p:sp>
      <p:sp>
        <p:nvSpPr>
          <p:cNvPr id="4" name="Slide Number Placeholder 3"/>
          <p:cNvSpPr>
            <a:spLocks noGrp="1"/>
          </p:cNvSpPr>
          <p:nvPr>
            <p:ph type="sldNum" sz="quarter" idx="10"/>
          </p:nvPr>
        </p:nvSpPr>
        <p:spPr/>
        <p:txBody>
          <a:bodyPr/>
          <a:lstStyle/>
          <a:p>
            <a:pPr>
              <a:defRPr/>
            </a:pPr>
            <a:fld id="{3EB09F87-1B1B-41D5-B7C0-9EE544380D69}" type="slidenum">
              <a:rPr lang="en-CA" smtClean="0">
                <a:solidFill>
                  <a:prstClr val="black"/>
                </a:solidFill>
              </a:rPr>
              <a:pPr>
                <a:defRPr/>
              </a:pPr>
              <a:t>8</a:t>
            </a:fld>
            <a:endParaRPr lang="en-CA" dirty="0">
              <a:solidFill>
                <a:prstClr val="black"/>
              </a:solidFill>
            </a:endParaRPr>
          </a:p>
        </p:txBody>
      </p:sp>
    </p:spTree>
    <p:extLst>
      <p:ext uri="{BB962C8B-B14F-4D97-AF65-F5344CB8AC3E}">
        <p14:creationId xmlns:p14="http://schemas.microsoft.com/office/powerpoint/2010/main" val="37048194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CA" dirty="0" smtClean="0"/>
              <a:t>Because</a:t>
            </a:r>
            <a:r>
              <a:rPr lang="en-CA" baseline="0" dirty="0" smtClean="0"/>
              <a:t> health equity </a:t>
            </a:r>
            <a:r>
              <a:rPr lang="en-CA" u="sng" baseline="0" dirty="0" smtClean="0"/>
              <a:t>necessitates </a:t>
            </a:r>
            <a:r>
              <a:rPr lang="en-CA" baseline="0" dirty="0" smtClean="0"/>
              <a:t>discussions about structural violence, power inequities, and strategies to mitigate the health impacts of systemic racism, attention to these processes will surface tensions within the organization, and in relation to the </a:t>
            </a:r>
            <a:r>
              <a:rPr lang="en-CA" baseline="0" dirty="0" err="1" smtClean="0"/>
              <a:t>organizaitons</a:t>
            </a:r>
            <a:r>
              <a:rPr lang="en-CA" baseline="0" dirty="0" smtClean="0"/>
              <a:t>’ role in the broader health system context. </a:t>
            </a:r>
          </a:p>
          <a:p>
            <a:endParaRPr lang="en-CA" dirty="0" smtClean="0"/>
          </a:p>
          <a:p>
            <a:r>
              <a:rPr lang="en-US" baseline="0" dirty="0" smtClean="0"/>
              <a:t>In EQUIP, for example, staff at some of the clinics departed because of realizing their lack of fit with the organizational values. </a:t>
            </a:r>
          </a:p>
          <a:p>
            <a:endParaRPr lang="en-US" baseline="0" dirty="0" smtClean="0"/>
          </a:p>
          <a:p>
            <a:r>
              <a:rPr lang="en-US" baseline="0" dirty="0" smtClean="0"/>
              <a:t>In other contexts, the process of engaging in EQUIP resulted in staff needing to readjust the </a:t>
            </a:r>
            <a:r>
              <a:rPr lang="en-US" sz="1200" kern="1200" dirty="0" smtClean="0">
                <a:solidFill>
                  <a:schemeClr val="tx1"/>
                </a:solidFill>
                <a:effectLst/>
                <a:latin typeface="+mn-lt"/>
                <a:ea typeface="+mn-ea"/>
                <a:cs typeface="+mn-cs"/>
              </a:rPr>
              <a:t>inter-professional power dynamics </a:t>
            </a:r>
            <a:r>
              <a:rPr lang="en-US" sz="1200" kern="1200" baseline="0" dirty="0" smtClean="0">
                <a:solidFill>
                  <a:schemeClr val="tx1"/>
                </a:solidFill>
                <a:effectLst/>
                <a:latin typeface="+mn-lt"/>
                <a:ea typeface="+mn-ea"/>
                <a:cs typeface="+mn-cs"/>
              </a:rPr>
              <a:t>that were preventing them from catalyzing the equity-oriented changes they had decided to focus on. </a:t>
            </a:r>
            <a:endParaRPr lang="en-US" baseline="0" dirty="0" smtClean="0"/>
          </a:p>
          <a:p>
            <a:endParaRPr lang="en-US" baseline="0" dirty="0" smtClean="0"/>
          </a:p>
          <a:p>
            <a:r>
              <a:rPr lang="en-US" baseline="0" dirty="0" smtClean="0"/>
              <a:t>So, there is a need to manage changes, and to perhaps consider the organizational contexts that might be supported by the use of practice consultants.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p:txBody>
      </p:sp>
      <p:sp>
        <p:nvSpPr>
          <p:cNvPr id="4" name="Slide Number Placeholder 3"/>
          <p:cNvSpPr>
            <a:spLocks noGrp="1"/>
          </p:cNvSpPr>
          <p:nvPr>
            <p:ph type="sldNum" sz="quarter" idx="10"/>
          </p:nvPr>
        </p:nvSpPr>
        <p:spPr/>
        <p:txBody>
          <a:bodyPr/>
          <a:lstStyle/>
          <a:p>
            <a:pPr>
              <a:defRPr/>
            </a:pPr>
            <a:fld id="{3EB09F87-1B1B-41D5-B7C0-9EE544380D69}" type="slidenum">
              <a:rPr lang="en-CA" smtClean="0">
                <a:solidFill>
                  <a:prstClr val="black"/>
                </a:solidFill>
              </a:rPr>
              <a:pPr>
                <a:defRPr/>
              </a:pPr>
              <a:t>9</a:t>
            </a:fld>
            <a:endParaRPr lang="en-CA" dirty="0">
              <a:solidFill>
                <a:prstClr val="black"/>
              </a:solidFill>
            </a:endParaRPr>
          </a:p>
        </p:txBody>
      </p:sp>
    </p:spTree>
    <p:extLst>
      <p:ext uri="{BB962C8B-B14F-4D97-AF65-F5344CB8AC3E}">
        <p14:creationId xmlns:p14="http://schemas.microsoft.com/office/powerpoint/2010/main" val="2002506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7"/>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1"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4A1C5EA-FDB3-4922-A2AB-12A4982F279D}" type="datetimeFigureOut">
              <a:rPr lang="en-US" smtClean="0">
                <a:solidFill>
                  <a:prstClr val="black">
                    <a:tint val="75000"/>
                  </a:prstClr>
                </a:solidFill>
              </a:rPr>
              <a:pPr/>
              <a:t>4/26/2016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9DC1DDE-22BF-45B7-BEC4-1C1482E0EAE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37011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4A1C5EA-FDB3-4922-A2AB-12A4982F279D}" type="datetimeFigureOut">
              <a:rPr lang="en-US" smtClean="0">
                <a:solidFill>
                  <a:prstClr val="black">
                    <a:tint val="75000"/>
                  </a:prstClr>
                </a:solidFill>
              </a:rPr>
              <a:pPr/>
              <a:t>4/26/2016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9DC1DDE-22BF-45B7-BEC4-1C1482E0EAE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82652747"/>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9" name="Picture 8"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8"/>
            <a:ext cx="2057400" cy="3903133"/>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024466" y="745069"/>
            <a:ext cx="8204201" cy="390313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7814453" y="379943"/>
            <a:ext cx="2910840" cy="365125"/>
          </a:xfrm>
        </p:spPr>
        <p:txBody>
          <a:bodyPr/>
          <a:lstStyle>
            <a:lvl1pPr algn="r">
              <a:defRPr/>
            </a:lvl1pPr>
          </a:lstStyle>
          <a:p>
            <a:fld id="{B10CC73C-DE28-4556-801D-C30EB513DA76}" type="datetimeFigureOut">
              <a:rPr lang="en-CA" smtClean="0">
                <a:solidFill>
                  <a:prstClr val="black">
                    <a:tint val="75000"/>
                  </a:prstClr>
                </a:solidFill>
              </a:rPr>
              <a:pPr/>
              <a:t>26/04/2016</a:t>
            </a:fld>
            <a:endParaRPr lang="en-CA">
              <a:solidFill>
                <a:prstClr val="black">
                  <a:tint val="75000"/>
                </a:prstClr>
              </a:solidFill>
            </a:endParaRPr>
          </a:p>
        </p:txBody>
      </p:sp>
      <p:sp>
        <p:nvSpPr>
          <p:cNvPr id="5" name="Footer Placeholder 4"/>
          <p:cNvSpPr>
            <a:spLocks noGrp="1"/>
          </p:cNvSpPr>
          <p:nvPr>
            <p:ph type="ftr" sz="quarter" idx="11"/>
          </p:nvPr>
        </p:nvSpPr>
        <p:spPr>
          <a:xfrm>
            <a:off x="685800" y="381002"/>
            <a:ext cx="6991492" cy="365125"/>
          </a:xfrm>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a:xfrm>
            <a:off x="10862452" y="381002"/>
            <a:ext cx="643748" cy="365125"/>
          </a:xfrm>
        </p:spPr>
        <p:txBody>
          <a:bodyPr/>
          <a:lstStyle/>
          <a:p>
            <a:fld id="{EACCEB0A-2D8E-435C-9D84-91DA6097E6AF}"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3128094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0"/>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40"/>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4A1C5EA-FDB3-4922-A2AB-12A4982F279D}" type="datetimeFigureOut">
              <a:rPr lang="en-US" smtClean="0">
                <a:solidFill>
                  <a:prstClr val="black">
                    <a:tint val="75000"/>
                  </a:prstClr>
                </a:solidFill>
              </a:rPr>
              <a:pPr/>
              <a:t>4/26/2016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9DC1DDE-22BF-45B7-BEC4-1C1482E0EAE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25788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7"/>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1"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4A1C5EA-FDB3-4922-A2AB-12A4982F279D}" type="datetimeFigureOut">
              <a:rPr lang="en-US" smtClean="0">
                <a:solidFill>
                  <a:prstClr val="black">
                    <a:tint val="75000"/>
                  </a:prstClr>
                </a:solidFill>
              </a:rPr>
              <a:pPr/>
              <a:t>4/26/2016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9DC1DDE-22BF-45B7-BEC4-1C1482E0EAE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83228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4A1C5EA-FDB3-4922-A2AB-12A4982F279D}" type="datetimeFigureOut">
              <a:rPr lang="en-US" smtClean="0">
                <a:solidFill>
                  <a:prstClr val="black">
                    <a:tint val="75000"/>
                  </a:prstClr>
                </a:solidFill>
              </a:rPr>
              <a:pPr/>
              <a:t>4/26/2016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9DC1DDE-22BF-45B7-BEC4-1C1482E0EAE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703666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2"/>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4A1C5EA-FDB3-4922-A2AB-12A4982F279D}" type="datetimeFigureOut">
              <a:rPr lang="en-US" smtClean="0">
                <a:solidFill>
                  <a:prstClr val="black">
                    <a:tint val="75000"/>
                  </a:prstClr>
                </a:solidFill>
              </a:rPr>
              <a:pPr/>
              <a:t>4/26/2016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9DC1DDE-22BF-45B7-BEC4-1C1482E0EAE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097930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4A1C5EA-FDB3-4922-A2AB-12A4982F279D}" type="datetimeFigureOut">
              <a:rPr lang="en-US" smtClean="0">
                <a:solidFill>
                  <a:prstClr val="black">
                    <a:tint val="75000"/>
                  </a:prstClr>
                </a:solidFill>
              </a:rPr>
              <a:pPr/>
              <a:t>4/26/2016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9DC1DDE-22BF-45B7-BEC4-1C1482E0EAE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985764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4A1C5EA-FDB3-4922-A2AB-12A4982F279D}" type="datetimeFigureOut">
              <a:rPr lang="en-US" smtClean="0">
                <a:solidFill>
                  <a:prstClr val="black">
                    <a:tint val="75000"/>
                  </a:prstClr>
                </a:solidFill>
              </a:rPr>
              <a:pPr/>
              <a:t>4/26/2016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9DC1DDE-22BF-45B7-BEC4-1C1482E0EAE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495673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4A1C5EA-FDB3-4922-A2AB-12A4982F279D}" type="datetimeFigureOut">
              <a:rPr lang="en-US" smtClean="0">
                <a:solidFill>
                  <a:prstClr val="black">
                    <a:tint val="75000"/>
                  </a:prstClr>
                </a:solidFill>
              </a:rPr>
              <a:pPr/>
              <a:t>4/26/2016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9DC1DDE-22BF-45B7-BEC4-1C1482E0EAE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883431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4A1C5EA-FDB3-4922-A2AB-12A4982F279D}" type="datetimeFigureOut">
              <a:rPr lang="en-US" smtClean="0">
                <a:solidFill>
                  <a:prstClr val="black">
                    <a:tint val="75000"/>
                  </a:prstClr>
                </a:solidFill>
              </a:rPr>
              <a:pPr/>
              <a:t>4/26/2016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9DC1DDE-22BF-45B7-BEC4-1C1482E0EAE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743421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4" y="273052"/>
            <a:ext cx="6815666"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4A1C5EA-FDB3-4922-A2AB-12A4982F279D}" type="datetimeFigureOut">
              <a:rPr lang="en-US" smtClean="0">
                <a:solidFill>
                  <a:prstClr val="black">
                    <a:tint val="75000"/>
                  </a:prstClr>
                </a:solidFill>
              </a:rPr>
              <a:pPr/>
              <a:t>4/26/2016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9DC1DDE-22BF-45B7-BEC4-1C1482E0EAE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548495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4A1C5EA-FDB3-4922-A2AB-12A4982F279D}" type="datetimeFigureOut">
              <a:rPr lang="en-US" smtClean="0">
                <a:solidFill>
                  <a:prstClr val="black">
                    <a:tint val="75000"/>
                  </a:prstClr>
                </a:solidFill>
              </a:rPr>
              <a:pPr/>
              <a:t>4/26/2016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9DC1DDE-22BF-45B7-BEC4-1C1482E0EAE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2449121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8"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4A1C5EA-FDB3-4922-A2AB-12A4982F279D}" type="datetimeFigureOut">
              <a:rPr lang="en-US" smtClean="0">
                <a:solidFill>
                  <a:prstClr val="black">
                    <a:tint val="75000"/>
                  </a:prstClr>
                </a:solidFill>
              </a:rPr>
              <a:pPr/>
              <a:t>4/26/2016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9DC1DDE-22BF-45B7-BEC4-1C1482E0EAE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7793387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4A1C5EA-FDB3-4922-A2AB-12A4982F279D}" type="datetimeFigureOut">
              <a:rPr lang="en-US" smtClean="0">
                <a:solidFill>
                  <a:prstClr val="black">
                    <a:tint val="75000"/>
                  </a:prstClr>
                </a:solidFill>
              </a:rPr>
              <a:pPr/>
              <a:t>4/26/2016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9DC1DDE-22BF-45B7-BEC4-1C1482E0EAE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103361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0"/>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40"/>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4A1C5EA-FDB3-4922-A2AB-12A4982F279D}" type="datetimeFigureOut">
              <a:rPr lang="en-US" smtClean="0">
                <a:solidFill>
                  <a:prstClr val="black">
                    <a:tint val="75000"/>
                  </a:prstClr>
                </a:solidFill>
              </a:rPr>
              <a:pPr/>
              <a:t>4/26/2016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9DC1DDE-22BF-45B7-BEC4-1C1482E0EAE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9719251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B10CC73C-DE28-4556-801D-C30EB513DA76}" type="datetimeFigureOut">
              <a:rPr lang="en-CA" smtClean="0">
                <a:solidFill>
                  <a:prstClr val="black">
                    <a:tint val="75000"/>
                  </a:prstClr>
                </a:solidFill>
              </a:rPr>
              <a:pPr/>
              <a:t>26/04/2016</a:t>
            </a:fld>
            <a:endParaRPr lang="en-CA">
              <a:solidFill>
                <a:prstClr val="black">
                  <a:tint val="75000"/>
                </a:prstClr>
              </a:solidFill>
            </a:endParaRPr>
          </a:p>
        </p:txBody>
      </p:sp>
      <p:sp>
        <p:nvSpPr>
          <p:cNvPr id="5" name="Footer Placeholder 4"/>
          <p:cNvSpPr>
            <a:spLocks noGrp="1"/>
          </p:cNvSpPr>
          <p:nvPr>
            <p:ph type="ftr" sz="quarter" idx="11"/>
          </p:nvPr>
        </p:nvSpPr>
        <p:spPr>
          <a:xfrm>
            <a:off x="1371600" y="4323845"/>
            <a:ext cx="6400800" cy="365125"/>
          </a:xfrm>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a:xfrm>
            <a:off x="8077200" y="1430866"/>
            <a:ext cx="2743200" cy="365125"/>
          </a:xfrm>
        </p:spPr>
        <p:txBody>
          <a:bodyPr/>
          <a:lstStyle/>
          <a:p>
            <a:fld id="{EACCEB0A-2D8E-435C-9D84-91DA6097E6AF}"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10086760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10CC73C-DE28-4556-801D-C30EB513DA76}" type="datetimeFigureOut">
              <a:rPr lang="en-CA" smtClean="0">
                <a:solidFill>
                  <a:prstClr val="black">
                    <a:tint val="75000"/>
                  </a:prstClr>
                </a:solidFill>
              </a:rPr>
              <a:pPr/>
              <a:t>26/04/2016</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EACCEB0A-2D8E-435C-9D84-91DA6097E6AF}"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73146702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n-US" smtClean="0"/>
              <a:t>Click to edit Master title style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B10CC73C-DE28-4556-801D-C30EB513DA76}" type="datetimeFigureOut">
              <a:rPr lang="en-CA" smtClean="0">
                <a:solidFill>
                  <a:prstClr val="black">
                    <a:tint val="75000"/>
                  </a:prstClr>
                </a:solidFill>
              </a:rPr>
              <a:pPr/>
              <a:t>26/04/2016</a:t>
            </a:fld>
            <a:endParaRPr lang="en-CA">
              <a:solidFill>
                <a:prstClr val="black">
                  <a:tint val="75000"/>
                </a:prstClr>
              </a:solidFill>
            </a:endParaRPr>
          </a:p>
        </p:txBody>
      </p:sp>
      <p:sp>
        <p:nvSpPr>
          <p:cNvPr id="5" name="Footer Placeholder 4"/>
          <p:cNvSpPr>
            <a:spLocks noGrp="1"/>
          </p:cNvSpPr>
          <p:nvPr>
            <p:ph type="ftr" sz="quarter" idx="11"/>
          </p:nvPr>
        </p:nvSpPr>
        <p:spPr>
          <a:xfrm>
            <a:off x="685800" y="381001"/>
            <a:ext cx="6991492" cy="364065"/>
          </a:xfrm>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a:xfrm>
            <a:off x="10862452" y="381000"/>
            <a:ext cx="643748" cy="365125"/>
          </a:xfrm>
        </p:spPr>
        <p:txBody>
          <a:bodyPr/>
          <a:lstStyle/>
          <a:p>
            <a:fld id="{EACCEB0A-2D8E-435C-9D84-91DA6097E6AF}"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15124656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10CC73C-DE28-4556-801D-C30EB513DA76}" type="datetimeFigureOut">
              <a:rPr lang="en-CA" smtClean="0">
                <a:solidFill>
                  <a:prstClr val="black">
                    <a:tint val="75000"/>
                  </a:prstClr>
                </a:solidFill>
              </a:rPr>
              <a:pPr/>
              <a:t>26/04/2016</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EACCEB0A-2D8E-435C-9D84-91DA6097E6AF}"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50276349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5800" y="3132666"/>
            <a:ext cx="5311775" cy="308601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3132666"/>
            <a:ext cx="5334000" cy="308601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10CC73C-DE28-4556-801D-C30EB513DA76}" type="datetimeFigureOut">
              <a:rPr lang="en-CA" smtClean="0">
                <a:solidFill>
                  <a:prstClr val="black">
                    <a:tint val="75000"/>
                  </a:prstClr>
                </a:solidFill>
              </a:rPr>
              <a:pPr/>
              <a:t>26/04/2016</a:t>
            </a:fld>
            <a:endParaRPr lang="en-CA">
              <a:solidFill>
                <a:prstClr val="black">
                  <a:tint val="75000"/>
                </a:prstClr>
              </a:solidFill>
            </a:endParaRPr>
          </a:p>
        </p:txBody>
      </p:sp>
      <p:sp>
        <p:nvSpPr>
          <p:cNvPr id="8" name="Footer Placeholder 7"/>
          <p:cNvSpPr>
            <a:spLocks noGrp="1"/>
          </p:cNvSpPr>
          <p:nvPr>
            <p:ph type="ftr" sz="quarter" idx="11"/>
          </p:nvPr>
        </p:nvSpPr>
        <p:spPr/>
        <p:txBody>
          <a:bodyPr/>
          <a:lstStyle/>
          <a:p>
            <a:endParaRPr lang="en-CA">
              <a:solidFill>
                <a:prstClr val="black">
                  <a:tint val="75000"/>
                </a:prstClr>
              </a:solidFill>
            </a:endParaRPr>
          </a:p>
        </p:txBody>
      </p:sp>
      <p:sp>
        <p:nvSpPr>
          <p:cNvPr id="9" name="Slide Number Placeholder 8"/>
          <p:cNvSpPr>
            <a:spLocks noGrp="1"/>
          </p:cNvSpPr>
          <p:nvPr>
            <p:ph type="sldNum" sz="quarter" idx="12"/>
          </p:nvPr>
        </p:nvSpPr>
        <p:spPr/>
        <p:txBody>
          <a:bodyPr/>
          <a:lstStyle/>
          <a:p>
            <a:fld id="{EACCEB0A-2D8E-435C-9D84-91DA6097E6AF}"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06916649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10CC73C-DE28-4556-801D-C30EB513DA76}" type="datetimeFigureOut">
              <a:rPr lang="en-CA" smtClean="0">
                <a:solidFill>
                  <a:prstClr val="black">
                    <a:tint val="75000"/>
                  </a:prstClr>
                </a:solidFill>
              </a:rPr>
              <a:pPr/>
              <a:t>26/04/2016</a:t>
            </a:fld>
            <a:endParaRPr lang="en-CA">
              <a:solidFill>
                <a:prstClr val="black">
                  <a:tint val="75000"/>
                </a:prstClr>
              </a:solidFill>
            </a:endParaRPr>
          </a:p>
        </p:txBody>
      </p:sp>
      <p:sp>
        <p:nvSpPr>
          <p:cNvPr id="4" name="Footer Placeholder 3"/>
          <p:cNvSpPr>
            <a:spLocks noGrp="1"/>
          </p:cNvSpPr>
          <p:nvPr>
            <p:ph type="ftr" sz="quarter" idx="11"/>
          </p:nvPr>
        </p:nvSpPr>
        <p:spPr/>
        <p:txBody>
          <a:bodyPr/>
          <a:lstStyle/>
          <a:p>
            <a:endParaRPr lang="en-CA">
              <a:solidFill>
                <a:prstClr val="black">
                  <a:tint val="75000"/>
                </a:prstClr>
              </a:solidFill>
            </a:endParaRPr>
          </a:p>
        </p:txBody>
      </p:sp>
      <p:sp>
        <p:nvSpPr>
          <p:cNvPr id="5" name="Slide Number Placeholder 4"/>
          <p:cNvSpPr>
            <a:spLocks noGrp="1"/>
          </p:cNvSpPr>
          <p:nvPr>
            <p:ph type="sldNum" sz="quarter" idx="12"/>
          </p:nvPr>
        </p:nvSpPr>
        <p:spPr/>
        <p:txBody>
          <a:bodyPr/>
          <a:lstStyle/>
          <a:p>
            <a:fld id="{EACCEB0A-2D8E-435C-9D84-91DA6097E6AF}"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86386047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0CC73C-DE28-4556-801D-C30EB513DA76}" type="datetimeFigureOut">
              <a:rPr lang="en-CA" smtClean="0">
                <a:solidFill>
                  <a:prstClr val="black">
                    <a:tint val="75000"/>
                  </a:prstClr>
                </a:solidFill>
              </a:rPr>
              <a:pPr/>
              <a:t>26/04/2016</a:t>
            </a:fld>
            <a:endParaRPr lang="en-CA">
              <a:solidFill>
                <a:prstClr val="black">
                  <a:tint val="75000"/>
                </a:prstClr>
              </a:solidFill>
            </a:endParaRPr>
          </a:p>
        </p:txBody>
      </p:sp>
      <p:sp>
        <p:nvSpPr>
          <p:cNvPr id="3" name="Footer Placeholder 2"/>
          <p:cNvSpPr>
            <a:spLocks noGrp="1"/>
          </p:cNvSpPr>
          <p:nvPr>
            <p:ph type="ftr" sz="quarter" idx="11"/>
          </p:nvPr>
        </p:nvSpPr>
        <p:spPr/>
        <p:txBody>
          <a:bodyPr/>
          <a:lstStyle/>
          <a:p>
            <a:endParaRPr lang="en-CA">
              <a:solidFill>
                <a:prstClr val="black">
                  <a:tint val="75000"/>
                </a:prstClr>
              </a:solidFill>
            </a:endParaRPr>
          </a:p>
        </p:txBody>
      </p:sp>
      <p:sp>
        <p:nvSpPr>
          <p:cNvPr id="4" name="Slide Number Placeholder 3"/>
          <p:cNvSpPr>
            <a:spLocks noGrp="1"/>
          </p:cNvSpPr>
          <p:nvPr>
            <p:ph type="sldNum" sz="quarter" idx="12"/>
          </p:nvPr>
        </p:nvSpPr>
        <p:spPr/>
        <p:txBody>
          <a:bodyPr/>
          <a:lstStyle/>
          <a:p>
            <a:fld id="{EACCEB0A-2D8E-435C-9D84-91DA6097E6AF}"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8641865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2"/>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4A1C5EA-FDB3-4922-A2AB-12A4982F279D}" type="datetimeFigureOut">
              <a:rPr lang="en-US" smtClean="0">
                <a:solidFill>
                  <a:prstClr val="black">
                    <a:tint val="75000"/>
                  </a:prstClr>
                </a:solidFill>
              </a:rPr>
              <a:pPr/>
              <a:t>4/26/2016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9DC1DDE-22BF-45B7-BEC4-1C1482E0EAE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622693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smtClean="0"/>
              <a:t>Click to edit Master title style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10CC73C-DE28-4556-801D-C30EB513DA76}" type="datetimeFigureOut">
              <a:rPr lang="en-CA" smtClean="0">
                <a:solidFill>
                  <a:prstClr val="black">
                    <a:tint val="75000"/>
                  </a:prstClr>
                </a:solidFill>
              </a:rPr>
              <a:pPr/>
              <a:t>26/04/2016</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EACCEB0A-2D8E-435C-9D84-91DA6097E6AF}"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41770966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10CC73C-DE28-4556-801D-C30EB513DA76}" type="datetimeFigureOut">
              <a:rPr lang="en-CA" smtClean="0">
                <a:solidFill>
                  <a:prstClr val="black">
                    <a:tint val="75000"/>
                  </a:prstClr>
                </a:solidFill>
              </a:rPr>
              <a:pPr/>
              <a:t>26/04/2016</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EACCEB0A-2D8E-435C-9D84-91DA6097E6AF}"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95825116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10CC73C-DE28-4556-801D-C30EB513DA76}" type="datetimeFigureOut">
              <a:rPr lang="en-CA" smtClean="0">
                <a:solidFill>
                  <a:prstClr val="black">
                    <a:tint val="75000"/>
                  </a:prstClr>
                </a:solidFill>
              </a:rPr>
              <a:pPr/>
              <a:t>26/04/2016</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EACCEB0A-2D8E-435C-9D84-91DA6097E6AF}"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47314034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9" name="Picture 8"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B10CC73C-DE28-4556-801D-C30EB513DA76}" type="datetimeFigureOut">
              <a:rPr lang="en-CA" smtClean="0">
                <a:solidFill>
                  <a:prstClr val="black">
                    <a:tint val="75000"/>
                  </a:prstClr>
                </a:solidFill>
              </a:rPr>
              <a:pPr/>
              <a:t>26/04/2016</a:t>
            </a:fld>
            <a:endParaRPr lang="en-CA">
              <a:solidFill>
                <a:prstClr val="black">
                  <a:tint val="75000"/>
                </a:prstClr>
              </a:solidFill>
            </a:endParaRPr>
          </a:p>
        </p:txBody>
      </p:sp>
      <p:sp>
        <p:nvSpPr>
          <p:cNvPr id="6" name="Footer Placeholder 5"/>
          <p:cNvSpPr>
            <a:spLocks noGrp="1"/>
          </p:cNvSpPr>
          <p:nvPr>
            <p:ph type="ftr" sz="quarter" idx="11"/>
          </p:nvPr>
        </p:nvSpPr>
        <p:spPr>
          <a:xfrm>
            <a:off x="685800" y="379941"/>
            <a:ext cx="6991492" cy="365125"/>
          </a:xfrm>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a:xfrm>
            <a:off x="10862452" y="381000"/>
            <a:ext cx="643748" cy="365125"/>
          </a:xfrm>
        </p:spPr>
        <p:txBody>
          <a:bodyPr/>
          <a:lstStyle/>
          <a:p>
            <a:fld id="{EACCEB0A-2D8E-435C-9D84-91DA6097E6AF}"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53444176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1" name="Picture 10"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B10CC73C-DE28-4556-801D-C30EB513DA76}" type="datetimeFigureOut">
              <a:rPr lang="en-CA" smtClean="0">
                <a:solidFill>
                  <a:prstClr val="black">
                    <a:tint val="75000"/>
                  </a:prstClr>
                </a:solidFill>
              </a:rPr>
              <a:pPr/>
              <a:t>26/04/2016</a:t>
            </a:fld>
            <a:endParaRPr lang="en-CA">
              <a:solidFill>
                <a:prstClr val="black">
                  <a:tint val="75000"/>
                </a:prstClr>
              </a:solidFill>
            </a:endParaRPr>
          </a:p>
        </p:txBody>
      </p:sp>
      <p:sp>
        <p:nvSpPr>
          <p:cNvPr id="6" name="Footer Placeholder 5"/>
          <p:cNvSpPr>
            <a:spLocks noGrp="1"/>
          </p:cNvSpPr>
          <p:nvPr>
            <p:ph type="ftr" sz="quarter" idx="11"/>
          </p:nvPr>
        </p:nvSpPr>
        <p:spPr>
          <a:xfrm>
            <a:off x="685800" y="379941"/>
            <a:ext cx="6991492" cy="365125"/>
          </a:xfrm>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a:xfrm>
            <a:off x="10862452" y="381000"/>
            <a:ext cx="643748" cy="365125"/>
          </a:xfrm>
        </p:spPr>
        <p:txBody>
          <a:bodyPr/>
          <a:lstStyle/>
          <a:p>
            <a:fld id="{EACCEB0A-2D8E-435C-9D84-91DA6097E6AF}" type="slidenum">
              <a:rPr lang="en-CA" smtClean="0">
                <a:solidFill>
                  <a:prstClr val="black">
                    <a:tint val="75000"/>
                  </a:prstClr>
                </a:solidFill>
              </a:rPr>
              <a:pPr/>
              <a:t>‹#›</a:t>
            </a:fld>
            <a:endParaRPr lang="en-CA">
              <a:solidFill>
                <a:prstClr val="black">
                  <a:tint val="75000"/>
                </a:prstClr>
              </a:solidFill>
            </a:endParaRPr>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31036313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B10CC73C-DE28-4556-801D-C30EB513DA76}" type="datetimeFigureOut">
              <a:rPr lang="en-CA" smtClean="0">
                <a:solidFill>
                  <a:prstClr val="black">
                    <a:tint val="75000"/>
                  </a:prstClr>
                </a:solidFill>
              </a:rPr>
              <a:pPr/>
              <a:t>26/04/2016</a:t>
            </a:fld>
            <a:endParaRPr lang="en-CA">
              <a:solidFill>
                <a:prstClr val="black">
                  <a:tint val="75000"/>
                </a:prstClr>
              </a:solidFill>
            </a:endParaRPr>
          </a:p>
        </p:txBody>
      </p:sp>
      <p:sp>
        <p:nvSpPr>
          <p:cNvPr id="6" name="Footer Placeholder 5"/>
          <p:cNvSpPr>
            <a:spLocks noGrp="1"/>
          </p:cNvSpPr>
          <p:nvPr>
            <p:ph type="ftr" sz="quarter" idx="11"/>
          </p:nvPr>
        </p:nvSpPr>
        <p:spPr>
          <a:xfrm>
            <a:off x="685800" y="378883"/>
            <a:ext cx="6991492" cy="365125"/>
          </a:xfrm>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a:xfrm>
            <a:off x="10862452" y="381000"/>
            <a:ext cx="643748" cy="365125"/>
          </a:xfrm>
        </p:spPr>
        <p:txBody>
          <a:bodyPr/>
          <a:lstStyle/>
          <a:p>
            <a:fld id="{EACCEB0A-2D8E-435C-9D84-91DA6097E6AF}"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89431805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B10CC73C-DE28-4556-801D-C30EB513DA76}" type="datetimeFigureOut">
              <a:rPr lang="en-CA" smtClean="0">
                <a:solidFill>
                  <a:prstClr val="black">
                    <a:tint val="75000"/>
                  </a:prstClr>
                </a:solidFill>
              </a:rPr>
              <a:pPr/>
              <a:t>26/04/2016</a:t>
            </a:fld>
            <a:endParaRPr lang="en-CA">
              <a:solidFill>
                <a:prstClr val="black">
                  <a:tint val="75000"/>
                </a:prstClr>
              </a:solidFill>
            </a:endParaRPr>
          </a:p>
        </p:txBody>
      </p:sp>
      <p:sp>
        <p:nvSpPr>
          <p:cNvPr id="4" name="Footer Placeholder 3"/>
          <p:cNvSpPr>
            <a:spLocks noGrp="1"/>
          </p:cNvSpPr>
          <p:nvPr>
            <p:ph type="ftr" sz="quarter" idx="11"/>
          </p:nvPr>
        </p:nvSpPr>
        <p:spPr/>
        <p:txBody>
          <a:bodyPr/>
          <a:lstStyle/>
          <a:p>
            <a:endParaRPr lang="en-CA">
              <a:solidFill>
                <a:prstClr val="black">
                  <a:tint val="75000"/>
                </a:prstClr>
              </a:solidFill>
            </a:endParaRPr>
          </a:p>
        </p:txBody>
      </p:sp>
      <p:sp>
        <p:nvSpPr>
          <p:cNvPr id="5" name="Slide Number Placeholder 4"/>
          <p:cNvSpPr>
            <a:spLocks noGrp="1"/>
          </p:cNvSpPr>
          <p:nvPr>
            <p:ph type="sldNum" sz="quarter" idx="12"/>
          </p:nvPr>
        </p:nvSpPr>
        <p:spPr/>
        <p:txBody>
          <a:bodyPr/>
          <a:lstStyle/>
          <a:p>
            <a:fld id="{EACCEB0A-2D8E-435C-9D84-91DA6097E6AF}"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7799984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B10CC73C-DE28-4556-801D-C30EB513DA76}" type="datetimeFigureOut">
              <a:rPr lang="en-CA" smtClean="0">
                <a:solidFill>
                  <a:prstClr val="black">
                    <a:tint val="75000"/>
                  </a:prstClr>
                </a:solidFill>
              </a:rPr>
              <a:pPr/>
              <a:t>26/04/2016</a:t>
            </a:fld>
            <a:endParaRPr lang="en-CA">
              <a:solidFill>
                <a:prstClr val="black">
                  <a:tint val="75000"/>
                </a:prstClr>
              </a:solidFill>
            </a:endParaRPr>
          </a:p>
        </p:txBody>
      </p:sp>
      <p:sp>
        <p:nvSpPr>
          <p:cNvPr id="4" name="Footer Placeholder 3"/>
          <p:cNvSpPr>
            <a:spLocks noGrp="1"/>
          </p:cNvSpPr>
          <p:nvPr>
            <p:ph type="ftr" sz="quarter" idx="11"/>
          </p:nvPr>
        </p:nvSpPr>
        <p:spPr/>
        <p:txBody>
          <a:bodyPr/>
          <a:lstStyle/>
          <a:p>
            <a:endParaRPr lang="en-CA">
              <a:solidFill>
                <a:prstClr val="black">
                  <a:tint val="75000"/>
                </a:prstClr>
              </a:solidFill>
            </a:endParaRPr>
          </a:p>
        </p:txBody>
      </p:sp>
      <p:sp>
        <p:nvSpPr>
          <p:cNvPr id="5" name="Slide Number Placeholder 4"/>
          <p:cNvSpPr>
            <a:spLocks noGrp="1"/>
          </p:cNvSpPr>
          <p:nvPr>
            <p:ph type="sldNum" sz="quarter" idx="12"/>
          </p:nvPr>
        </p:nvSpPr>
        <p:spPr/>
        <p:txBody>
          <a:bodyPr/>
          <a:lstStyle/>
          <a:p>
            <a:fld id="{EACCEB0A-2D8E-435C-9D84-91DA6097E6AF}"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415869673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10CC73C-DE28-4556-801D-C30EB513DA76}" type="datetimeFigureOut">
              <a:rPr lang="en-CA" smtClean="0">
                <a:solidFill>
                  <a:prstClr val="black">
                    <a:tint val="75000"/>
                  </a:prstClr>
                </a:solidFill>
              </a:rPr>
              <a:pPr/>
              <a:t>26/04/2016</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EACCEB0A-2D8E-435C-9D84-91DA6097E6AF}"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79897237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9" name="Picture 8"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B10CC73C-DE28-4556-801D-C30EB513DA76}" type="datetimeFigureOut">
              <a:rPr lang="en-CA" smtClean="0">
                <a:solidFill>
                  <a:prstClr val="black">
                    <a:tint val="75000"/>
                  </a:prstClr>
                </a:solidFill>
              </a:rPr>
              <a:pPr/>
              <a:t>26/04/2016</a:t>
            </a:fld>
            <a:endParaRPr lang="en-CA">
              <a:solidFill>
                <a:prstClr val="black">
                  <a:tint val="75000"/>
                </a:prstClr>
              </a:solidFill>
            </a:endParaRPr>
          </a:p>
        </p:txBody>
      </p:sp>
      <p:sp>
        <p:nvSpPr>
          <p:cNvPr id="5" name="Footer Placeholder 4"/>
          <p:cNvSpPr>
            <a:spLocks noGrp="1"/>
          </p:cNvSpPr>
          <p:nvPr>
            <p:ph type="ftr" sz="quarter" idx="11"/>
          </p:nvPr>
        </p:nvSpPr>
        <p:spPr>
          <a:xfrm>
            <a:off x="685800" y="381000"/>
            <a:ext cx="6991492" cy="365125"/>
          </a:xfrm>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a:xfrm>
            <a:off x="10862452" y="381000"/>
            <a:ext cx="643748" cy="365125"/>
          </a:xfrm>
        </p:spPr>
        <p:txBody>
          <a:bodyPr/>
          <a:lstStyle/>
          <a:p>
            <a:fld id="{EACCEB0A-2D8E-435C-9D84-91DA6097E6AF}"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9669109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4A1C5EA-FDB3-4922-A2AB-12A4982F279D}" type="datetimeFigureOut">
              <a:rPr lang="en-US" smtClean="0">
                <a:solidFill>
                  <a:prstClr val="black">
                    <a:tint val="75000"/>
                  </a:prstClr>
                </a:solidFill>
              </a:rPr>
              <a:pPr/>
              <a:t>4/26/2016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9DC1DDE-22BF-45B7-BEC4-1C1482E0EAE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0395664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FACD0ED2-E50C-47C4-8298-C3B0EB11EC8D}" type="datetimeFigureOut">
              <a:rPr lang="en-CA" smtClean="0">
                <a:solidFill>
                  <a:prstClr val="black">
                    <a:tint val="75000"/>
                  </a:prstClr>
                </a:solidFill>
              </a:rPr>
              <a:pPr/>
              <a:t>26/04/2016</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AD0D9399-CDDD-4C1D-AD3C-F36E7DC83BE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26587567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ACD0ED2-E50C-47C4-8298-C3B0EB11EC8D}" type="datetimeFigureOut">
              <a:rPr lang="en-CA" smtClean="0">
                <a:solidFill>
                  <a:prstClr val="black">
                    <a:tint val="75000"/>
                  </a:prstClr>
                </a:solidFill>
              </a:rPr>
              <a:pPr/>
              <a:t>26/04/2016</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AD0D9399-CDDD-4C1D-AD3C-F36E7DC83BE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46744656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ACD0ED2-E50C-47C4-8298-C3B0EB11EC8D}" type="datetimeFigureOut">
              <a:rPr lang="en-CA" smtClean="0">
                <a:solidFill>
                  <a:prstClr val="black">
                    <a:tint val="75000"/>
                  </a:prstClr>
                </a:solidFill>
              </a:rPr>
              <a:pPr/>
              <a:t>26/04/2016</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AD0D9399-CDDD-4C1D-AD3C-F36E7DC83BE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14896995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FACD0ED2-E50C-47C4-8298-C3B0EB11EC8D}" type="datetimeFigureOut">
              <a:rPr lang="en-CA" smtClean="0">
                <a:solidFill>
                  <a:prstClr val="black">
                    <a:tint val="75000"/>
                  </a:prstClr>
                </a:solidFill>
              </a:rPr>
              <a:pPr/>
              <a:t>26/04/2016</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AD0D9399-CDDD-4C1D-AD3C-F36E7DC83BE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12808702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FACD0ED2-E50C-47C4-8298-C3B0EB11EC8D}" type="datetimeFigureOut">
              <a:rPr lang="en-CA" smtClean="0">
                <a:solidFill>
                  <a:prstClr val="black">
                    <a:tint val="75000"/>
                  </a:prstClr>
                </a:solidFill>
              </a:rPr>
              <a:pPr/>
              <a:t>26/04/2016</a:t>
            </a:fld>
            <a:endParaRPr lang="en-CA">
              <a:solidFill>
                <a:prstClr val="black">
                  <a:tint val="75000"/>
                </a:prstClr>
              </a:solidFill>
            </a:endParaRPr>
          </a:p>
        </p:txBody>
      </p:sp>
      <p:sp>
        <p:nvSpPr>
          <p:cNvPr id="8" name="Footer Placeholder 7"/>
          <p:cNvSpPr>
            <a:spLocks noGrp="1"/>
          </p:cNvSpPr>
          <p:nvPr>
            <p:ph type="ftr" sz="quarter" idx="11"/>
          </p:nvPr>
        </p:nvSpPr>
        <p:spPr/>
        <p:txBody>
          <a:bodyPr/>
          <a:lstStyle/>
          <a:p>
            <a:endParaRPr lang="en-CA">
              <a:solidFill>
                <a:prstClr val="black">
                  <a:tint val="75000"/>
                </a:prstClr>
              </a:solidFill>
            </a:endParaRPr>
          </a:p>
        </p:txBody>
      </p:sp>
      <p:sp>
        <p:nvSpPr>
          <p:cNvPr id="9" name="Slide Number Placeholder 8"/>
          <p:cNvSpPr>
            <a:spLocks noGrp="1"/>
          </p:cNvSpPr>
          <p:nvPr>
            <p:ph type="sldNum" sz="quarter" idx="12"/>
          </p:nvPr>
        </p:nvSpPr>
        <p:spPr/>
        <p:txBody>
          <a:bodyPr/>
          <a:lstStyle/>
          <a:p>
            <a:fld id="{AD0D9399-CDDD-4C1D-AD3C-F36E7DC83BE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04914946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FACD0ED2-E50C-47C4-8298-C3B0EB11EC8D}" type="datetimeFigureOut">
              <a:rPr lang="en-CA" smtClean="0">
                <a:solidFill>
                  <a:prstClr val="black">
                    <a:tint val="75000"/>
                  </a:prstClr>
                </a:solidFill>
              </a:rPr>
              <a:pPr/>
              <a:t>26/04/2016</a:t>
            </a:fld>
            <a:endParaRPr lang="en-CA">
              <a:solidFill>
                <a:prstClr val="black">
                  <a:tint val="75000"/>
                </a:prstClr>
              </a:solidFill>
            </a:endParaRPr>
          </a:p>
        </p:txBody>
      </p:sp>
      <p:sp>
        <p:nvSpPr>
          <p:cNvPr id="4" name="Footer Placeholder 3"/>
          <p:cNvSpPr>
            <a:spLocks noGrp="1"/>
          </p:cNvSpPr>
          <p:nvPr>
            <p:ph type="ftr" sz="quarter" idx="11"/>
          </p:nvPr>
        </p:nvSpPr>
        <p:spPr/>
        <p:txBody>
          <a:bodyPr/>
          <a:lstStyle/>
          <a:p>
            <a:endParaRPr lang="en-CA">
              <a:solidFill>
                <a:prstClr val="black">
                  <a:tint val="75000"/>
                </a:prstClr>
              </a:solidFill>
            </a:endParaRPr>
          </a:p>
        </p:txBody>
      </p:sp>
      <p:sp>
        <p:nvSpPr>
          <p:cNvPr id="5" name="Slide Number Placeholder 4"/>
          <p:cNvSpPr>
            <a:spLocks noGrp="1"/>
          </p:cNvSpPr>
          <p:nvPr>
            <p:ph type="sldNum" sz="quarter" idx="12"/>
          </p:nvPr>
        </p:nvSpPr>
        <p:spPr/>
        <p:txBody>
          <a:bodyPr/>
          <a:lstStyle/>
          <a:p>
            <a:fld id="{AD0D9399-CDDD-4C1D-AD3C-F36E7DC83BE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12988786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ACD0ED2-E50C-47C4-8298-C3B0EB11EC8D}" type="datetimeFigureOut">
              <a:rPr lang="en-CA" smtClean="0">
                <a:solidFill>
                  <a:prstClr val="black">
                    <a:tint val="75000"/>
                  </a:prstClr>
                </a:solidFill>
              </a:rPr>
              <a:pPr/>
              <a:t>26/04/2016</a:t>
            </a:fld>
            <a:endParaRPr lang="en-CA">
              <a:solidFill>
                <a:prstClr val="black">
                  <a:tint val="75000"/>
                </a:prstClr>
              </a:solidFill>
            </a:endParaRPr>
          </a:p>
        </p:txBody>
      </p:sp>
      <p:sp>
        <p:nvSpPr>
          <p:cNvPr id="3" name="Footer Placeholder 2"/>
          <p:cNvSpPr>
            <a:spLocks noGrp="1"/>
          </p:cNvSpPr>
          <p:nvPr>
            <p:ph type="ftr" sz="quarter" idx="11"/>
          </p:nvPr>
        </p:nvSpPr>
        <p:spPr/>
        <p:txBody>
          <a:bodyPr/>
          <a:lstStyle/>
          <a:p>
            <a:endParaRPr lang="en-CA">
              <a:solidFill>
                <a:prstClr val="black">
                  <a:tint val="75000"/>
                </a:prstClr>
              </a:solidFill>
            </a:endParaRPr>
          </a:p>
        </p:txBody>
      </p:sp>
      <p:sp>
        <p:nvSpPr>
          <p:cNvPr id="4" name="Slide Number Placeholder 3"/>
          <p:cNvSpPr>
            <a:spLocks noGrp="1"/>
          </p:cNvSpPr>
          <p:nvPr>
            <p:ph type="sldNum" sz="quarter" idx="12"/>
          </p:nvPr>
        </p:nvSpPr>
        <p:spPr/>
        <p:txBody>
          <a:bodyPr/>
          <a:lstStyle/>
          <a:p>
            <a:fld id="{AD0D9399-CDDD-4C1D-AD3C-F36E7DC83BE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55218240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ACD0ED2-E50C-47C4-8298-C3B0EB11EC8D}" type="datetimeFigureOut">
              <a:rPr lang="en-CA" smtClean="0">
                <a:solidFill>
                  <a:prstClr val="black">
                    <a:tint val="75000"/>
                  </a:prstClr>
                </a:solidFill>
              </a:rPr>
              <a:pPr/>
              <a:t>26/04/2016</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AD0D9399-CDDD-4C1D-AD3C-F36E7DC83BE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47770078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ACD0ED2-E50C-47C4-8298-C3B0EB11EC8D}" type="datetimeFigureOut">
              <a:rPr lang="en-CA" smtClean="0">
                <a:solidFill>
                  <a:prstClr val="black">
                    <a:tint val="75000"/>
                  </a:prstClr>
                </a:solidFill>
              </a:rPr>
              <a:pPr/>
              <a:t>26/04/2016</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AD0D9399-CDDD-4C1D-AD3C-F36E7DC83BE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11429679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ACD0ED2-E50C-47C4-8298-C3B0EB11EC8D}" type="datetimeFigureOut">
              <a:rPr lang="en-CA" smtClean="0">
                <a:solidFill>
                  <a:prstClr val="black">
                    <a:tint val="75000"/>
                  </a:prstClr>
                </a:solidFill>
              </a:rPr>
              <a:pPr/>
              <a:t>26/04/2016</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AD0D9399-CDDD-4C1D-AD3C-F36E7DC83BE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9033576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4A1C5EA-FDB3-4922-A2AB-12A4982F279D}" type="datetimeFigureOut">
              <a:rPr lang="en-US" smtClean="0">
                <a:solidFill>
                  <a:prstClr val="black">
                    <a:tint val="75000"/>
                  </a:prstClr>
                </a:solidFill>
              </a:rPr>
              <a:pPr/>
              <a:t>4/26/2016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9DC1DDE-22BF-45B7-BEC4-1C1482E0EAE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907690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ACD0ED2-E50C-47C4-8298-C3B0EB11EC8D}" type="datetimeFigureOut">
              <a:rPr lang="en-CA" smtClean="0">
                <a:solidFill>
                  <a:prstClr val="black">
                    <a:tint val="75000"/>
                  </a:prstClr>
                </a:solidFill>
              </a:rPr>
              <a:pPr/>
              <a:t>26/04/2016</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AD0D9399-CDDD-4C1D-AD3C-F36E7DC83BE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5024768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FACD0ED2-E50C-47C4-8298-C3B0EB11EC8D}" type="datetimeFigureOut">
              <a:rPr lang="en-CA" smtClean="0">
                <a:solidFill>
                  <a:prstClr val="black">
                    <a:tint val="75000"/>
                  </a:prstClr>
                </a:solidFill>
              </a:rPr>
              <a:pPr/>
              <a:t>26/04/2016</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AD0D9399-CDDD-4C1D-AD3C-F36E7DC83BE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58847061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ACD0ED2-E50C-47C4-8298-C3B0EB11EC8D}" type="datetimeFigureOut">
              <a:rPr lang="en-CA" smtClean="0">
                <a:solidFill>
                  <a:prstClr val="black">
                    <a:tint val="75000"/>
                  </a:prstClr>
                </a:solidFill>
              </a:rPr>
              <a:pPr/>
              <a:t>26/04/2016</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AD0D9399-CDDD-4C1D-AD3C-F36E7DC83BE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928242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ACD0ED2-E50C-47C4-8298-C3B0EB11EC8D}" type="datetimeFigureOut">
              <a:rPr lang="en-CA" smtClean="0">
                <a:solidFill>
                  <a:prstClr val="black">
                    <a:tint val="75000"/>
                  </a:prstClr>
                </a:solidFill>
              </a:rPr>
              <a:pPr/>
              <a:t>26/04/2016</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AD0D9399-CDDD-4C1D-AD3C-F36E7DC83BE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35857402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FACD0ED2-E50C-47C4-8298-C3B0EB11EC8D}" type="datetimeFigureOut">
              <a:rPr lang="en-CA" smtClean="0">
                <a:solidFill>
                  <a:prstClr val="black">
                    <a:tint val="75000"/>
                  </a:prstClr>
                </a:solidFill>
              </a:rPr>
              <a:pPr/>
              <a:t>26/04/2016</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AD0D9399-CDDD-4C1D-AD3C-F36E7DC83BE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72232473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FACD0ED2-E50C-47C4-8298-C3B0EB11EC8D}" type="datetimeFigureOut">
              <a:rPr lang="en-CA" smtClean="0">
                <a:solidFill>
                  <a:prstClr val="black">
                    <a:tint val="75000"/>
                  </a:prstClr>
                </a:solidFill>
              </a:rPr>
              <a:pPr/>
              <a:t>26/04/2016</a:t>
            </a:fld>
            <a:endParaRPr lang="en-CA">
              <a:solidFill>
                <a:prstClr val="black">
                  <a:tint val="75000"/>
                </a:prstClr>
              </a:solidFill>
            </a:endParaRPr>
          </a:p>
        </p:txBody>
      </p:sp>
      <p:sp>
        <p:nvSpPr>
          <p:cNvPr id="8" name="Footer Placeholder 7"/>
          <p:cNvSpPr>
            <a:spLocks noGrp="1"/>
          </p:cNvSpPr>
          <p:nvPr>
            <p:ph type="ftr" sz="quarter" idx="11"/>
          </p:nvPr>
        </p:nvSpPr>
        <p:spPr/>
        <p:txBody>
          <a:bodyPr/>
          <a:lstStyle/>
          <a:p>
            <a:endParaRPr lang="en-CA">
              <a:solidFill>
                <a:prstClr val="black">
                  <a:tint val="75000"/>
                </a:prstClr>
              </a:solidFill>
            </a:endParaRPr>
          </a:p>
        </p:txBody>
      </p:sp>
      <p:sp>
        <p:nvSpPr>
          <p:cNvPr id="9" name="Slide Number Placeholder 8"/>
          <p:cNvSpPr>
            <a:spLocks noGrp="1"/>
          </p:cNvSpPr>
          <p:nvPr>
            <p:ph type="sldNum" sz="quarter" idx="12"/>
          </p:nvPr>
        </p:nvSpPr>
        <p:spPr/>
        <p:txBody>
          <a:bodyPr/>
          <a:lstStyle/>
          <a:p>
            <a:fld id="{AD0D9399-CDDD-4C1D-AD3C-F36E7DC83BE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69467305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FACD0ED2-E50C-47C4-8298-C3B0EB11EC8D}" type="datetimeFigureOut">
              <a:rPr lang="en-CA" smtClean="0">
                <a:solidFill>
                  <a:prstClr val="black">
                    <a:tint val="75000"/>
                  </a:prstClr>
                </a:solidFill>
              </a:rPr>
              <a:pPr/>
              <a:t>26/04/2016</a:t>
            </a:fld>
            <a:endParaRPr lang="en-CA">
              <a:solidFill>
                <a:prstClr val="black">
                  <a:tint val="75000"/>
                </a:prstClr>
              </a:solidFill>
            </a:endParaRPr>
          </a:p>
        </p:txBody>
      </p:sp>
      <p:sp>
        <p:nvSpPr>
          <p:cNvPr id="4" name="Footer Placeholder 3"/>
          <p:cNvSpPr>
            <a:spLocks noGrp="1"/>
          </p:cNvSpPr>
          <p:nvPr>
            <p:ph type="ftr" sz="quarter" idx="11"/>
          </p:nvPr>
        </p:nvSpPr>
        <p:spPr/>
        <p:txBody>
          <a:bodyPr/>
          <a:lstStyle/>
          <a:p>
            <a:endParaRPr lang="en-CA">
              <a:solidFill>
                <a:prstClr val="black">
                  <a:tint val="75000"/>
                </a:prstClr>
              </a:solidFill>
            </a:endParaRPr>
          </a:p>
        </p:txBody>
      </p:sp>
      <p:sp>
        <p:nvSpPr>
          <p:cNvPr id="5" name="Slide Number Placeholder 4"/>
          <p:cNvSpPr>
            <a:spLocks noGrp="1"/>
          </p:cNvSpPr>
          <p:nvPr>
            <p:ph type="sldNum" sz="quarter" idx="12"/>
          </p:nvPr>
        </p:nvSpPr>
        <p:spPr/>
        <p:txBody>
          <a:bodyPr/>
          <a:lstStyle/>
          <a:p>
            <a:fld id="{AD0D9399-CDDD-4C1D-AD3C-F36E7DC83BE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87077031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ACD0ED2-E50C-47C4-8298-C3B0EB11EC8D}" type="datetimeFigureOut">
              <a:rPr lang="en-CA" smtClean="0">
                <a:solidFill>
                  <a:prstClr val="black">
                    <a:tint val="75000"/>
                  </a:prstClr>
                </a:solidFill>
              </a:rPr>
              <a:pPr/>
              <a:t>26/04/2016</a:t>
            </a:fld>
            <a:endParaRPr lang="en-CA">
              <a:solidFill>
                <a:prstClr val="black">
                  <a:tint val="75000"/>
                </a:prstClr>
              </a:solidFill>
            </a:endParaRPr>
          </a:p>
        </p:txBody>
      </p:sp>
      <p:sp>
        <p:nvSpPr>
          <p:cNvPr id="3" name="Footer Placeholder 2"/>
          <p:cNvSpPr>
            <a:spLocks noGrp="1"/>
          </p:cNvSpPr>
          <p:nvPr>
            <p:ph type="ftr" sz="quarter" idx="11"/>
          </p:nvPr>
        </p:nvSpPr>
        <p:spPr/>
        <p:txBody>
          <a:bodyPr/>
          <a:lstStyle/>
          <a:p>
            <a:endParaRPr lang="en-CA">
              <a:solidFill>
                <a:prstClr val="black">
                  <a:tint val="75000"/>
                </a:prstClr>
              </a:solidFill>
            </a:endParaRPr>
          </a:p>
        </p:txBody>
      </p:sp>
      <p:sp>
        <p:nvSpPr>
          <p:cNvPr id="4" name="Slide Number Placeholder 3"/>
          <p:cNvSpPr>
            <a:spLocks noGrp="1"/>
          </p:cNvSpPr>
          <p:nvPr>
            <p:ph type="sldNum" sz="quarter" idx="12"/>
          </p:nvPr>
        </p:nvSpPr>
        <p:spPr/>
        <p:txBody>
          <a:bodyPr/>
          <a:lstStyle/>
          <a:p>
            <a:fld id="{AD0D9399-CDDD-4C1D-AD3C-F36E7DC83BE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99521454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ACD0ED2-E50C-47C4-8298-C3B0EB11EC8D}" type="datetimeFigureOut">
              <a:rPr lang="en-CA" smtClean="0">
                <a:solidFill>
                  <a:prstClr val="black">
                    <a:tint val="75000"/>
                  </a:prstClr>
                </a:solidFill>
              </a:rPr>
              <a:pPr/>
              <a:t>26/04/2016</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AD0D9399-CDDD-4C1D-AD3C-F36E7DC83BE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57545855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ACD0ED2-E50C-47C4-8298-C3B0EB11EC8D}" type="datetimeFigureOut">
              <a:rPr lang="en-CA" smtClean="0">
                <a:solidFill>
                  <a:prstClr val="black">
                    <a:tint val="75000"/>
                  </a:prstClr>
                </a:solidFill>
              </a:rPr>
              <a:pPr/>
              <a:t>26/04/2016</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AD0D9399-CDDD-4C1D-AD3C-F36E7DC83BE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5759494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4A1C5EA-FDB3-4922-A2AB-12A4982F279D}" type="datetimeFigureOut">
              <a:rPr lang="en-US" smtClean="0">
                <a:solidFill>
                  <a:prstClr val="black">
                    <a:tint val="75000"/>
                  </a:prstClr>
                </a:solidFill>
              </a:rPr>
              <a:pPr/>
              <a:t>4/26/2016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9DC1DDE-22BF-45B7-BEC4-1C1482E0EAE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8608942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ACD0ED2-E50C-47C4-8298-C3B0EB11EC8D}" type="datetimeFigureOut">
              <a:rPr lang="en-CA" smtClean="0">
                <a:solidFill>
                  <a:prstClr val="black">
                    <a:tint val="75000"/>
                  </a:prstClr>
                </a:solidFill>
              </a:rPr>
              <a:pPr/>
              <a:t>26/04/2016</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AD0D9399-CDDD-4C1D-AD3C-F36E7DC83BE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74678611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ACD0ED2-E50C-47C4-8298-C3B0EB11EC8D}" type="datetimeFigureOut">
              <a:rPr lang="en-CA" smtClean="0">
                <a:solidFill>
                  <a:prstClr val="black">
                    <a:tint val="75000"/>
                  </a:prstClr>
                </a:solidFill>
              </a:rPr>
              <a:pPr/>
              <a:t>26/04/2016</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AD0D9399-CDDD-4C1D-AD3C-F36E7DC83BE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60739254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FACD0ED2-E50C-47C4-8298-C3B0EB11EC8D}" type="datetimeFigureOut">
              <a:rPr lang="en-CA" smtClean="0">
                <a:solidFill>
                  <a:prstClr val="black">
                    <a:tint val="75000"/>
                  </a:prstClr>
                </a:solidFill>
              </a:rPr>
              <a:pPr/>
              <a:t>26/04/2016</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AD0D9399-CDDD-4C1D-AD3C-F36E7DC83BE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17377611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ACD0ED2-E50C-47C4-8298-C3B0EB11EC8D}" type="datetimeFigureOut">
              <a:rPr lang="en-CA" smtClean="0">
                <a:solidFill>
                  <a:prstClr val="black">
                    <a:tint val="75000"/>
                  </a:prstClr>
                </a:solidFill>
              </a:rPr>
              <a:pPr/>
              <a:t>26/04/2016</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AD0D9399-CDDD-4C1D-AD3C-F36E7DC83BE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2813017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ACD0ED2-E50C-47C4-8298-C3B0EB11EC8D}" type="datetimeFigureOut">
              <a:rPr lang="en-CA" smtClean="0">
                <a:solidFill>
                  <a:prstClr val="black">
                    <a:tint val="75000"/>
                  </a:prstClr>
                </a:solidFill>
              </a:rPr>
              <a:pPr/>
              <a:t>26/04/2016</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AD0D9399-CDDD-4C1D-AD3C-F36E7DC83BE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99126442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FACD0ED2-E50C-47C4-8298-C3B0EB11EC8D}" type="datetimeFigureOut">
              <a:rPr lang="en-CA" smtClean="0">
                <a:solidFill>
                  <a:prstClr val="black">
                    <a:tint val="75000"/>
                  </a:prstClr>
                </a:solidFill>
              </a:rPr>
              <a:pPr/>
              <a:t>26/04/2016</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AD0D9399-CDDD-4C1D-AD3C-F36E7DC83BE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79638550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FACD0ED2-E50C-47C4-8298-C3B0EB11EC8D}" type="datetimeFigureOut">
              <a:rPr lang="en-CA" smtClean="0">
                <a:solidFill>
                  <a:prstClr val="black">
                    <a:tint val="75000"/>
                  </a:prstClr>
                </a:solidFill>
              </a:rPr>
              <a:pPr/>
              <a:t>26/04/2016</a:t>
            </a:fld>
            <a:endParaRPr lang="en-CA">
              <a:solidFill>
                <a:prstClr val="black">
                  <a:tint val="75000"/>
                </a:prstClr>
              </a:solidFill>
            </a:endParaRPr>
          </a:p>
        </p:txBody>
      </p:sp>
      <p:sp>
        <p:nvSpPr>
          <p:cNvPr id="8" name="Footer Placeholder 7"/>
          <p:cNvSpPr>
            <a:spLocks noGrp="1"/>
          </p:cNvSpPr>
          <p:nvPr>
            <p:ph type="ftr" sz="quarter" idx="11"/>
          </p:nvPr>
        </p:nvSpPr>
        <p:spPr/>
        <p:txBody>
          <a:bodyPr/>
          <a:lstStyle/>
          <a:p>
            <a:endParaRPr lang="en-CA">
              <a:solidFill>
                <a:prstClr val="black">
                  <a:tint val="75000"/>
                </a:prstClr>
              </a:solidFill>
            </a:endParaRPr>
          </a:p>
        </p:txBody>
      </p:sp>
      <p:sp>
        <p:nvSpPr>
          <p:cNvPr id="9" name="Slide Number Placeholder 8"/>
          <p:cNvSpPr>
            <a:spLocks noGrp="1"/>
          </p:cNvSpPr>
          <p:nvPr>
            <p:ph type="sldNum" sz="quarter" idx="12"/>
          </p:nvPr>
        </p:nvSpPr>
        <p:spPr/>
        <p:txBody>
          <a:bodyPr/>
          <a:lstStyle/>
          <a:p>
            <a:fld id="{AD0D9399-CDDD-4C1D-AD3C-F36E7DC83BE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63669137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FACD0ED2-E50C-47C4-8298-C3B0EB11EC8D}" type="datetimeFigureOut">
              <a:rPr lang="en-CA" smtClean="0">
                <a:solidFill>
                  <a:prstClr val="black">
                    <a:tint val="75000"/>
                  </a:prstClr>
                </a:solidFill>
              </a:rPr>
              <a:pPr/>
              <a:t>26/04/2016</a:t>
            </a:fld>
            <a:endParaRPr lang="en-CA">
              <a:solidFill>
                <a:prstClr val="black">
                  <a:tint val="75000"/>
                </a:prstClr>
              </a:solidFill>
            </a:endParaRPr>
          </a:p>
        </p:txBody>
      </p:sp>
      <p:sp>
        <p:nvSpPr>
          <p:cNvPr id="4" name="Footer Placeholder 3"/>
          <p:cNvSpPr>
            <a:spLocks noGrp="1"/>
          </p:cNvSpPr>
          <p:nvPr>
            <p:ph type="ftr" sz="quarter" idx="11"/>
          </p:nvPr>
        </p:nvSpPr>
        <p:spPr/>
        <p:txBody>
          <a:bodyPr/>
          <a:lstStyle/>
          <a:p>
            <a:endParaRPr lang="en-CA">
              <a:solidFill>
                <a:prstClr val="black">
                  <a:tint val="75000"/>
                </a:prstClr>
              </a:solidFill>
            </a:endParaRPr>
          </a:p>
        </p:txBody>
      </p:sp>
      <p:sp>
        <p:nvSpPr>
          <p:cNvPr id="5" name="Slide Number Placeholder 4"/>
          <p:cNvSpPr>
            <a:spLocks noGrp="1"/>
          </p:cNvSpPr>
          <p:nvPr>
            <p:ph type="sldNum" sz="quarter" idx="12"/>
          </p:nvPr>
        </p:nvSpPr>
        <p:spPr/>
        <p:txBody>
          <a:bodyPr/>
          <a:lstStyle/>
          <a:p>
            <a:fld id="{AD0D9399-CDDD-4C1D-AD3C-F36E7DC83BE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71542547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ACD0ED2-E50C-47C4-8298-C3B0EB11EC8D}" type="datetimeFigureOut">
              <a:rPr lang="en-CA" smtClean="0">
                <a:solidFill>
                  <a:prstClr val="black">
                    <a:tint val="75000"/>
                  </a:prstClr>
                </a:solidFill>
              </a:rPr>
              <a:pPr/>
              <a:t>26/04/2016</a:t>
            </a:fld>
            <a:endParaRPr lang="en-CA">
              <a:solidFill>
                <a:prstClr val="black">
                  <a:tint val="75000"/>
                </a:prstClr>
              </a:solidFill>
            </a:endParaRPr>
          </a:p>
        </p:txBody>
      </p:sp>
      <p:sp>
        <p:nvSpPr>
          <p:cNvPr id="3" name="Footer Placeholder 2"/>
          <p:cNvSpPr>
            <a:spLocks noGrp="1"/>
          </p:cNvSpPr>
          <p:nvPr>
            <p:ph type="ftr" sz="quarter" idx="11"/>
          </p:nvPr>
        </p:nvSpPr>
        <p:spPr/>
        <p:txBody>
          <a:bodyPr/>
          <a:lstStyle/>
          <a:p>
            <a:endParaRPr lang="en-CA">
              <a:solidFill>
                <a:prstClr val="black">
                  <a:tint val="75000"/>
                </a:prstClr>
              </a:solidFill>
            </a:endParaRPr>
          </a:p>
        </p:txBody>
      </p:sp>
      <p:sp>
        <p:nvSpPr>
          <p:cNvPr id="4" name="Slide Number Placeholder 3"/>
          <p:cNvSpPr>
            <a:spLocks noGrp="1"/>
          </p:cNvSpPr>
          <p:nvPr>
            <p:ph type="sldNum" sz="quarter" idx="12"/>
          </p:nvPr>
        </p:nvSpPr>
        <p:spPr/>
        <p:txBody>
          <a:bodyPr/>
          <a:lstStyle/>
          <a:p>
            <a:fld id="{AD0D9399-CDDD-4C1D-AD3C-F36E7DC83BE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76427402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ACD0ED2-E50C-47C4-8298-C3B0EB11EC8D}" type="datetimeFigureOut">
              <a:rPr lang="en-CA" smtClean="0">
                <a:solidFill>
                  <a:prstClr val="black">
                    <a:tint val="75000"/>
                  </a:prstClr>
                </a:solidFill>
              </a:rPr>
              <a:pPr/>
              <a:t>26/04/2016</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AD0D9399-CDDD-4C1D-AD3C-F36E7DC83BE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9082332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4A1C5EA-FDB3-4922-A2AB-12A4982F279D}" type="datetimeFigureOut">
              <a:rPr lang="en-US" smtClean="0">
                <a:solidFill>
                  <a:prstClr val="black">
                    <a:tint val="75000"/>
                  </a:prstClr>
                </a:solidFill>
              </a:rPr>
              <a:pPr/>
              <a:t>4/26/2016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9DC1DDE-22BF-45B7-BEC4-1C1482E0EAE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2412597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ACD0ED2-E50C-47C4-8298-C3B0EB11EC8D}" type="datetimeFigureOut">
              <a:rPr lang="en-CA" smtClean="0">
                <a:solidFill>
                  <a:prstClr val="black">
                    <a:tint val="75000"/>
                  </a:prstClr>
                </a:solidFill>
              </a:rPr>
              <a:pPr/>
              <a:t>26/04/2016</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AD0D9399-CDDD-4C1D-AD3C-F36E7DC83BE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37900702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ACD0ED2-E50C-47C4-8298-C3B0EB11EC8D}" type="datetimeFigureOut">
              <a:rPr lang="en-CA" smtClean="0">
                <a:solidFill>
                  <a:prstClr val="black">
                    <a:tint val="75000"/>
                  </a:prstClr>
                </a:solidFill>
              </a:rPr>
              <a:pPr/>
              <a:t>26/04/2016</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AD0D9399-CDDD-4C1D-AD3C-F36E7DC83BE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84215141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ACD0ED2-E50C-47C4-8298-C3B0EB11EC8D}" type="datetimeFigureOut">
              <a:rPr lang="en-CA" smtClean="0">
                <a:solidFill>
                  <a:prstClr val="black">
                    <a:tint val="75000"/>
                  </a:prstClr>
                </a:solidFill>
              </a:rPr>
              <a:pPr/>
              <a:t>26/04/2016</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AD0D9399-CDDD-4C1D-AD3C-F36E7DC83BE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41880768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99B5B0BF-F8E3-4575-889F-32D3C56F4486}" type="datetimeFigureOut">
              <a:rPr lang="en-US" smtClean="0">
                <a:solidFill>
                  <a:prstClr val="black">
                    <a:tint val="75000"/>
                  </a:prstClr>
                </a:solidFill>
              </a:rPr>
              <a:pPr/>
              <a:t>4/26/2016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DF002E0-92DE-46D6-A099-659EC812676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4505893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9B5B0BF-F8E3-4575-889F-32D3C56F4486}" type="datetimeFigureOut">
              <a:rPr lang="en-US" smtClean="0">
                <a:solidFill>
                  <a:prstClr val="black">
                    <a:tint val="75000"/>
                  </a:prstClr>
                </a:solidFill>
              </a:rPr>
              <a:pPr/>
              <a:t>4/26/2016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DF002E0-92DE-46D6-A099-659EC812676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9197088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9B5B0BF-F8E3-4575-889F-32D3C56F4486}" type="datetimeFigureOut">
              <a:rPr lang="en-US" smtClean="0">
                <a:solidFill>
                  <a:prstClr val="black">
                    <a:tint val="75000"/>
                  </a:prstClr>
                </a:solidFill>
              </a:rPr>
              <a:pPr/>
              <a:t>4/26/2016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DF002E0-92DE-46D6-A099-659EC812676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7414317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9B5B0BF-F8E3-4575-889F-32D3C56F4486}" type="datetimeFigureOut">
              <a:rPr lang="en-US" smtClean="0">
                <a:solidFill>
                  <a:prstClr val="black">
                    <a:tint val="75000"/>
                  </a:prstClr>
                </a:solidFill>
              </a:rPr>
              <a:pPr/>
              <a:t>4/26/2016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DF002E0-92DE-46D6-A099-659EC812676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7549685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9B5B0BF-F8E3-4575-889F-32D3C56F4486}" type="datetimeFigureOut">
              <a:rPr lang="en-US" smtClean="0">
                <a:solidFill>
                  <a:prstClr val="black">
                    <a:tint val="75000"/>
                  </a:prstClr>
                </a:solidFill>
              </a:rPr>
              <a:pPr/>
              <a:t>4/26/2016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DF002E0-92DE-46D6-A099-659EC812676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1541126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99B5B0BF-F8E3-4575-889F-32D3C56F4486}" type="datetimeFigureOut">
              <a:rPr lang="en-US" smtClean="0">
                <a:solidFill>
                  <a:prstClr val="black">
                    <a:tint val="75000"/>
                  </a:prstClr>
                </a:solidFill>
              </a:rPr>
              <a:pPr/>
              <a:t>4/26/2016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DF002E0-92DE-46D6-A099-659EC812676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7968345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9B5B0BF-F8E3-4575-889F-32D3C56F4486}" type="datetimeFigureOut">
              <a:rPr lang="en-US" smtClean="0">
                <a:solidFill>
                  <a:prstClr val="black">
                    <a:tint val="75000"/>
                  </a:prstClr>
                </a:solidFill>
              </a:rPr>
              <a:pPr/>
              <a:t>4/26/2016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DF002E0-92DE-46D6-A099-659EC812676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935080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4" y="273052"/>
            <a:ext cx="6815666"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4A1C5EA-FDB3-4922-A2AB-12A4982F279D}" type="datetimeFigureOut">
              <a:rPr lang="en-US" smtClean="0">
                <a:solidFill>
                  <a:prstClr val="black">
                    <a:tint val="75000"/>
                  </a:prstClr>
                </a:solidFill>
              </a:rPr>
              <a:pPr/>
              <a:t>4/26/2016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9DC1DDE-22BF-45B7-BEC4-1C1482E0EAE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050490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9B5B0BF-F8E3-4575-889F-32D3C56F4486}" type="datetimeFigureOut">
              <a:rPr lang="en-US" smtClean="0">
                <a:solidFill>
                  <a:prstClr val="black">
                    <a:tint val="75000"/>
                  </a:prstClr>
                </a:solidFill>
              </a:rPr>
              <a:pPr/>
              <a:t>4/26/2016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DF002E0-92DE-46D6-A099-659EC812676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0061520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9B5B0BF-F8E3-4575-889F-32D3C56F4486}" type="datetimeFigureOut">
              <a:rPr lang="en-US" smtClean="0">
                <a:solidFill>
                  <a:prstClr val="black">
                    <a:tint val="75000"/>
                  </a:prstClr>
                </a:solidFill>
              </a:rPr>
              <a:pPr/>
              <a:t>4/26/2016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DF002E0-92DE-46D6-A099-659EC812676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574194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9B5B0BF-F8E3-4575-889F-32D3C56F4486}" type="datetimeFigureOut">
              <a:rPr lang="en-US" smtClean="0">
                <a:solidFill>
                  <a:prstClr val="black">
                    <a:tint val="75000"/>
                  </a:prstClr>
                </a:solidFill>
              </a:rPr>
              <a:pPr/>
              <a:t>4/26/2016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DF002E0-92DE-46D6-A099-659EC812676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9241595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9B5B0BF-F8E3-4575-889F-32D3C56F4486}" type="datetimeFigureOut">
              <a:rPr lang="en-US" smtClean="0">
                <a:solidFill>
                  <a:prstClr val="black">
                    <a:tint val="75000"/>
                  </a:prstClr>
                </a:solidFill>
              </a:rPr>
              <a:pPr/>
              <a:t>4/26/2016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DF002E0-92DE-46D6-A099-659EC812676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1344424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B10CC73C-DE28-4556-801D-C30EB513DA76}" type="datetimeFigureOut">
              <a:rPr lang="en-CA" smtClean="0">
                <a:solidFill>
                  <a:prstClr val="black">
                    <a:tint val="75000"/>
                  </a:prstClr>
                </a:solidFill>
              </a:rPr>
              <a:pPr/>
              <a:t>26/04/2016</a:t>
            </a:fld>
            <a:endParaRPr lang="en-CA">
              <a:solidFill>
                <a:prstClr val="black">
                  <a:tint val="75000"/>
                </a:prstClr>
              </a:solidFill>
            </a:endParaRPr>
          </a:p>
        </p:txBody>
      </p:sp>
      <p:sp>
        <p:nvSpPr>
          <p:cNvPr id="5" name="Footer Placeholder 4"/>
          <p:cNvSpPr>
            <a:spLocks noGrp="1"/>
          </p:cNvSpPr>
          <p:nvPr>
            <p:ph type="ftr" sz="quarter" idx="11"/>
          </p:nvPr>
        </p:nvSpPr>
        <p:spPr>
          <a:xfrm>
            <a:off x="1371601" y="4323847"/>
            <a:ext cx="6400800" cy="365125"/>
          </a:xfrm>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a:xfrm>
            <a:off x="8077200" y="1430868"/>
            <a:ext cx="2743200" cy="365125"/>
          </a:xfrm>
        </p:spPr>
        <p:txBody>
          <a:bodyPr/>
          <a:lstStyle/>
          <a:p>
            <a:fld id="{EACCEB0A-2D8E-435C-9D84-91DA6097E6AF}"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435068570"/>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10CC73C-DE28-4556-801D-C30EB513DA76}" type="datetimeFigureOut">
              <a:rPr lang="en-CA" smtClean="0">
                <a:solidFill>
                  <a:prstClr val="black">
                    <a:tint val="75000"/>
                  </a:prstClr>
                </a:solidFill>
              </a:rPr>
              <a:pPr/>
              <a:t>26/04/2016</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EACCEB0A-2D8E-435C-9D84-91DA6097E6AF}"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549704729"/>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1" y="753535"/>
            <a:ext cx="10820399" cy="2801935"/>
          </a:xfrm>
        </p:spPr>
        <p:txBody>
          <a:bodyPr anchor="b">
            <a:normAutofit/>
          </a:bodyPr>
          <a:lstStyle>
            <a:lvl1pPr algn="r">
              <a:defRPr sz="4000"/>
            </a:lvl1pPr>
          </a:lstStyle>
          <a:p>
            <a:r>
              <a:rPr lang="en-US" smtClean="0"/>
              <a:t>Click to edit Master title style</a:t>
            </a:r>
            <a:endParaRPr lang="en-US" dirty="0"/>
          </a:p>
        </p:txBody>
      </p:sp>
      <p:sp>
        <p:nvSpPr>
          <p:cNvPr id="3" name="Text Placeholder 2"/>
          <p:cNvSpPr>
            <a:spLocks noGrp="1"/>
          </p:cNvSpPr>
          <p:nvPr>
            <p:ph type="body" idx="1"/>
          </p:nvPr>
        </p:nvSpPr>
        <p:spPr>
          <a:xfrm>
            <a:off x="1024467" y="3641726"/>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7814453" y="381002"/>
            <a:ext cx="2910840" cy="365125"/>
          </a:xfrm>
        </p:spPr>
        <p:txBody>
          <a:bodyPr/>
          <a:lstStyle>
            <a:lvl1pPr algn="r">
              <a:defRPr/>
            </a:lvl1pPr>
          </a:lstStyle>
          <a:p>
            <a:fld id="{B10CC73C-DE28-4556-801D-C30EB513DA76}" type="datetimeFigureOut">
              <a:rPr lang="en-CA" smtClean="0">
                <a:solidFill>
                  <a:prstClr val="black">
                    <a:tint val="75000"/>
                  </a:prstClr>
                </a:solidFill>
              </a:rPr>
              <a:pPr/>
              <a:t>26/04/2016</a:t>
            </a:fld>
            <a:endParaRPr lang="en-CA">
              <a:solidFill>
                <a:prstClr val="black">
                  <a:tint val="75000"/>
                </a:prstClr>
              </a:solidFill>
            </a:endParaRPr>
          </a:p>
        </p:txBody>
      </p:sp>
      <p:sp>
        <p:nvSpPr>
          <p:cNvPr id="5" name="Footer Placeholder 4"/>
          <p:cNvSpPr>
            <a:spLocks noGrp="1"/>
          </p:cNvSpPr>
          <p:nvPr>
            <p:ph type="ftr" sz="quarter" idx="11"/>
          </p:nvPr>
        </p:nvSpPr>
        <p:spPr>
          <a:xfrm>
            <a:off x="685800" y="381003"/>
            <a:ext cx="6991492" cy="364065"/>
          </a:xfrm>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a:xfrm>
            <a:off x="10862452" y="381002"/>
            <a:ext cx="643748" cy="365125"/>
          </a:xfrm>
        </p:spPr>
        <p:txBody>
          <a:bodyPr/>
          <a:lstStyle/>
          <a:p>
            <a:fld id="{EACCEB0A-2D8E-435C-9D84-91DA6097E6AF}"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754041717"/>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5800" y="2194561"/>
            <a:ext cx="5334000" cy="4024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2194561"/>
            <a:ext cx="5334000" cy="4024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10CC73C-DE28-4556-801D-C30EB513DA76}" type="datetimeFigureOut">
              <a:rPr lang="en-CA" smtClean="0">
                <a:solidFill>
                  <a:prstClr val="black">
                    <a:tint val="75000"/>
                  </a:prstClr>
                </a:solidFill>
              </a:rPr>
              <a:pPr/>
              <a:t>26/04/2016</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EACCEB0A-2D8E-435C-9D84-91DA6097E6AF}"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055746050"/>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5801" y="3132668"/>
            <a:ext cx="5311775" cy="308601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3132668"/>
            <a:ext cx="5334000" cy="308601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10CC73C-DE28-4556-801D-C30EB513DA76}" type="datetimeFigureOut">
              <a:rPr lang="en-CA" smtClean="0">
                <a:solidFill>
                  <a:prstClr val="black">
                    <a:tint val="75000"/>
                  </a:prstClr>
                </a:solidFill>
              </a:rPr>
              <a:pPr/>
              <a:t>26/04/2016</a:t>
            </a:fld>
            <a:endParaRPr lang="en-CA">
              <a:solidFill>
                <a:prstClr val="black">
                  <a:tint val="75000"/>
                </a:prstClr>
              </a:solidFill>
            </a:endParaRPr>
          </a:p>
        </p:txBody>
      </p:sp>
      <p:sp>
        <p:nvSpPr>
          <p:cNvPr id="8" name="Footer Placeholder 7"/>
          <p:cNvSpPr>
            <a:spLocks noGrp="1"/>
          </p:cNvSpPr>
          <p:nvPr>
            <p:ph type="ftr" sz="quarter" idx="11"/>
          </p:nvPr>
        </p:nvSpPr>
        <p:spPr/>
        <p:txBody>
          <a:bodyPr/>
          <a:lstStyle/>
          <a:p>
            <a:endParaRPr lang="en-CA">
              <a:solidFill>
                <a:prstClr val="black">
                  <a:tint val="75000"/>
                </a:prstClr>
              </a:solidFill>
            </a:endParaRPr>
          </a:p>
        </p:txBody>
      </p:sp>
      <p:sp>
        <p:nvSpPr>
          <p:cNvPr id="9" name="Slide Number Placeholder 8"/>
          <p:cNvSpPr>
            <a:spLocks noGrp="1"/>
          </p:cNvSpPr>
          <p:nvPr>
            <p:ph type="sldNum" sz="quarter" idx="12"/>
          </p:nvPr>
        </p:nvSpPr>
        <p:spPr/>
        <p:txBody>
          <a:bodyPr/>
          <a:lstStyle/>
          <a:p>
            <a:fld id="{EACCEB0A-2D8E-435C-9D84-91DA6097E6AF}"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090165142"/>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10CC73C-DE28-4556-801D-C30EB513DA76}" type="datetimeFigureOut">
              <a:rPr lang="en-CA" smtClean="0">
                <a:solidFill>
                  <a:prstClr val="black">
                    <a:tint val="75000"/>
                  </a:prstClr>
                </a:solidFill>
              </a:rPr>
              <a:pPr/>
              <a:t>26/04/2016</a:t>
            </a:fld>
            <a:endParaRPr lang="en-CA">
              <a:solidFill>
                <a:prstClr val="black">
                  <a:tint val="75000"/>
                </a:prstClr>
              </a:solidFill>
            </a:endParaRPr>
          </a:p>
        </p:txBody>
      </p:sp>
      <p:sp>
        <p:nvSpPr>
          <p:cNvPr id="4" name="Footer Placeholder 3"/>
          <p:cNvSpPr>
            <a:spLocks noGrp="1"/>
          </p:cNvSpPr>
          <p:nvPr>
            <p:ph type="ftr" sz="quarter" idx="11"/>
          </p:nvPr>
        </p:nvSpPr>
        <p:spPr/>
        <p:txBody>
          <a:bodyPr/>
          <a:lstStyle/>
          <a:p>
            <a:endParaRPr lang="en-CA">
              <a:solidFill>
                <a:prstClr val="black">
                  <a:tint val="75000"/>
                </a:prstClr>
              </a:solidFill>
            </a:endParaRPr>
          </a:p>
        </p:txBody>
      </p:sp>
      <p:sp>
        <p:nvSpPr>
          <p:cNvPr id="5" name="Slide Number Placeholder 4"/>
          <p:cNvSpPr>
            <a:spLocks noGrp="1"/>
          </p:cNvSpPr>
          <p:nvPr>
            <p:ph type="sldNum" sz="quarter" idx="12"/>
          </p:nvPr>
        </p:nvSpPr>
        <p:spPr/>
        <p:txBody>
          <a:bodyPr/>
          <a:lstStyle/>
          <a:p>
            <a:fld id="{EACCEB0A-2D8E-435C-9D84-91DA6097E6AF}"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8349448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8"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4A1C5EA-FDB3-4922-A2AB-12A4982F279D}" type="datetimeFigureOut">
              <a:rPr lang="en-US" smtClean="0">
                <a:solidFill>
                  <a:prstClr val="black">
                    <a:tint val="75000"/>
                  </a:prstClr>
                </a:solidFill>
              </a:rPr>
              <a:pPr/>
              <a:t>4/26/2016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9DC1DDE-22BF-45B7-BEC4-1C1482E0EAE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0541340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0CC73C-DE28-4556-801D-C30EB513DA76}" type="datetimeFigureOut">
              <a:rPr lang="en-CA" smtClean="0">
                <a:solidFill>
                  <a:prstClr val="black">
                    <a:tint val="75000"/>
                  </a:prstClr>
                </a:solidFill>
              </a:rPr>
              <a:pPr/>
              <a:t>26/04/2016</a:t>
            </a:fld>
            <a:endParaRPr lang="en-CA">
              <a:solidFill>
                <a:prstClr val="black">
                  <a:tint val="75000"/>
                </a:prstClr>
              </a:solidFill>
            </a:endParaRPr>
          </a:p>
        </p:txBody>
      </p:sp>
      <p:sp>
        <p:nvSpPr>
          <p:cNvPr id="3" name="Footer Placeholder 2"/>
          <p:cNvSpPr>
            <a:spLocks noGrp="1"/>
          </p:cNvSpPr>
          <p:nvPr>
            <p:ph type="ftr" sz="quarter" idx="11"/>
          </p:nvPr>
        </p:nvSpPr>
        <p:spPr/>
        <p:txBody>
          <a:bodyPr/>
          <a:lstStyle/>
          <a:p>
            <a:endParaRPr lang="en-CA">
              <a:solidFill>
                <a:prstClr val="black">
                  <a:tint val="75000"/>
                </a:prstClr>
              </a:solidFill>
            </a:endParaRPr>
          </a:p>
        </p:txBody>
      </p:sp>
      <p:sp>
        <p:nvSpPr>
          <p:cNvPr id="4" name="Slide Number Placeholder 3"/>
          <p:cNvSpPr>
            <a:spLocks noGrp="1"/>
          </p:cNvSpPr>
          <p:nvPr>
            <p:ph type="sldNum" sz="quarter" idx="12"/>
          </p:nvPr>
        </p:nvSpPr>
        <p:spPr/>
        <p:txBody>
          <a:bodyPr/>
          <a:lstStyle/>
          <a:p>
            <a:fld id="{EACCEB0A-2D8E-435C-9D84-91DA6097E6AF}"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978941699"/>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smtClean="0"/>
              <a:t>Click to edit Master title style</a:t>
            </a:r>
            <a:endParaRPr lang="en-US" dirty="0"/>
          </a:p>
        </p:txBody>
      </p:sp>
      <p:sp>
        <p:nvSpPr>
          <p:cNvPr id="3" name="Content Placeholder 2"/>
          <p:cNvSpPr>
            <a:spLocks noGrp="1"/>
          </p:cNvSpPr>
          <p:nvPr>
            <p:ph idx="1"/>
          </p:nvPr>
        </p:nvSpPr>
        <p:spPr>
          <a:xfrm>
            <a:off x="4995582" y="746761"/>
            <a:ext cx="6510618" cy="5471925"/>
          </a:xfrm>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5800" y="3124201"/>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10CC73C-DE28-4556-801D-C30EB513DA76}" type="datetimeFigureOut">
              <a:rPr lang="en-CA" smtClean="0">
                <a:solidFill>
                  <a:prstClr val="black">
                    <a:tint val="75000"/>
                  </a:prstClr>
                </a:solidFill>
              </a:rPr>
              <a:pPr/>
              <a:t>26/04/2016</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EACCEB0A-2D8E-435C-9D84-91DA6097E6AF}"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4073597965"/>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861239" y="751243"/>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5800" y="3124201"/>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10CC73C-DE28-4556-801D-C30EB513DA76}" type="datetimeFigureOut">
              <a:rPr lang="en-CA" smtClean="0">
                <a:solidFill>
                  <a:prstClr val="black">
                    <a:tint val="75000"/>
                  </a:prstClr>
                </a:solidFill>
              </a:rPr>
              <a:pPr/>
              <a:t>26/04/2016</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EACCEB0A-2D8E-435C-9D84-91DA6097E6AF}"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76228460"/>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8" y="4697362"/>
            <a:ext cx="10822034" cy="819355"/>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81727" y="941441"/>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5801" y="5516717"/>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10CC73C-DE28-4556-801D-C30EB513DA76}" type="datetimeFigureOut">
              <a:rPr lang="en-CA" smtClean="0">
                <a:solidFill>
                  <a:prstClr val="black">
                    <a:tint val="75000"/>
                  </a:prstClr>
                </a:solidFill>
              </a:rPr>
              <a:pPr/>
              <a:t>26/04/2016</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EACCEB0A-2D8E-435C-9D84-91DA6097E6AF}"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506265931"/>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9" name="Picture 8"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1" y="753534"/>
            <a:ext cx="10820400" cy="2802467"/>
          </a:xfrm>
        </p:spPr>
        <p:txBody>
          <a:bodyPr anchor="ctr"/>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1024467" y="3649135"/>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3" y="381002"/>
            <a:ext cx="2910840" cy="365125"/>
          </a:xfrm>
        </p:spPr>
        <p:txBody>
          <a:bodyPr/>
          <a:lstStyle>
            <a:lvl1pPr algn="r">
              <a:defRPr/>
            </a:lvl1pPr>
          </a:lstStyle>
          <a:p>
            <a:fld id="{B10CC73C-DE28-4556-801D-C30EB513DA76}" type="datetimeFigureOut">
              <a:rPr lang="en-CA" smtClean="0">
                <a:solidFill>
                  <a:prstClr val="black">
                    <a:tint val="75000"/>
                  </a:prstClr>
                </a:solidFill>
              </a:rPr>
              <a:pPr/>
              <a:t>26/04/2016</a:t>
            </a:fld>
            <a:endParaRPr lang="en-CA">
              <a:solidFill>
                <a:prstClr val="black">
                  <a:tint val="75000"/>
                </a:prstClr>
              </a:solidFill>
            </a:endParaRPr>
          </a:p>
        </p:txBody>
      </p:sp>
      <p:sp>
        <p:nvSpPr>
          <p:cNvPr id="6" name="Footer Placeholder 5"/>
          <p:cNvSpPr>
            <a:spLocks noGrp="1"/>
          </p:cNvSpPr>
          <p:nvPr>
            <p:ph type="ftr" sz="quarter" idx="11"/>
          </p:nvPr>
        </p:nvSpPr>
        <p:spPr>
          <a:xfrm>
            <a:off x="685800" y="379943"/>
            <a:ext cx="6991492" cy="365125"/>
          </a:xfrm>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a:xfrm>
            <a:off x="10862452" y="381002"/>
            <a:ext cx="643748" cy="365125"/>
          </a:xfrm>
        </p:spPr>
        <p:txBody>
          <a:bodyPr/>
          <a:lstStyle/>
          <a:p>
            <a:fld id="{EACCEB0A-2D8E-435C-9D84-91DA6097E6AF}"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521056344"/>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1" name="Picture 10"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8" y="753534"/>
            <a:ext cx="10151533" cy="2604495"/>
          </a:xfrm>
        </p:spPr>
        <p:txBody>
          <a:bodyPr anchor="ctr"/>
          <a:lstStyle>
            <a:lvl1pPr algn="l">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303865" y="3365558"/>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1024468" y="3959864"/>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3" y="381002"/>
            <a:ext cx="2910840" cy="365125"/>
          </a:xfrm>
        </p:spPr>
        <p:txBody>
          <a:bodyPr/>
          <a:lstStyle>
            <a:lvl1pPr algn="r">
              <a:defRPr/>
            </a:lvl1pPr>
          </a:lstStyle>
          <a:p>
            <a:fld id="{B10CC73C-DE28-4556-801D-C30EB513DA76}" type="datetimeFigureOut">
              <a:rPr lang="en-CA" smtClean="0">
                <a:solidFill>
                  <a:prstClr val="black">
                    <a:tint val="75000"/>
                  </a:prstClr>
                </a:solidFill>
              </a:rPr>
              <a:pPr/>
              <a:t>26/04/2016</a:t>
            </a:fld>
            <a:endParaRPr lang="en-CA">
              <a:solidFill>
                <a:prstClr val="black">
                  <a:tint val="75000"/>
                </a:prstClr>
              </a:solidFill>
            </a:endParaRPr>
          </a:p>
        </p:txBody>
      </p:sp>
      <p:sp>
        <p:nvSpPr>
          <p:cNvPr id="6" name="Footer Placeholder 5"/>
          <p:cNvSpPr>
            <a:spLocks noGrp="1"/>
          </p:cNvSpPr>
          <p:nvPr>
            <p:ph type="ftr" sz="quarter" idx="11"/>
          </p:nvPr>
        </p:nvSpPr>
        <p:spPr>
          <a:xfrm>
            <a:off x="685800" y="379943"/>
            <a:ext cx="6991492" cy="365125"/>
          </a:xfrm>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a:xfrm>
            <a:off x="10862452" y="381002"/>
            <a:ext cx="643748" cy="365125"/>
          </a:xfrm>
        </p:spPr>
        <p:txBody>
          <a:bodyPr/>
          <a:lstStyle/>
          <a:p>
            <a:fld id="{EACCEB0A-2D8E-435C-9D84-91DA6097E6AF}" type="slidenum">
              <a:rPr lang="en-CA" smtClean="0">
                <a:solidFill>
                  <a:prstClr val="black">
                    <a:tint val="75000"/>
                  </a:prstClr>
                </a:solidFill>
              </a:rPr>
              <a:pPr/>
              <a:t>‹#›</a:t>
            </a:fld>
            <a:endParaRPr lang="en-CA">
              <a:solidFill>
                <a:prstClr val="black">
                  <a:tint val="75000"/>
                </a:prstClr>
              </a:solidFill>
            </a:endParaRPr>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r>
              <a:rPr lang="en-US" sz="8000" dirty="0">
                <a:solidFill>
                  <a:prstClr val="black"/>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a:r>
              <a:rPr lang="en-US" sz="8000" dirty="0">
                <a:solidFill>
                  <a:prstClr val="black"/>
                </a:solidFill>
                <a:effectLst/>
              </a:rPr>
              <a:t>”</a:t>
            </a:r>
          </a:p>
        </p:txBody>
      </p:sp>
    </p:spTree>
    <p:extLst>
      <p:ext uri="{BB962C8B-B14F-4D97-AF65-F5344CB8AC3E}">
        <p14:creationId xmlns:p14="http://schemas.microsoft.com/office/powerpoint/2010/main" val="3217945150"/>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6" y="1124703"/>
            <a:ext cx="10146186" cy="2511835"/>
          </a:xfrm>
        </p:spPr>
        <p:txBody>
          <a:bodyPr anchor="b"/>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1024468" y="3648317"/>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3" y="378885"/>
            <a:ext cx="2910840" cy="365125"/>
          </a:xfrm>
        </p:spPr>
        <p:txBody>
          <a:bodyPr/>
          <a:lstStyle>
            <a:lvl1pPr algn="r">
              <a:defRPr/>
            </a:lvl1pPr>
          </a:lstStyle>
          <a:p>
            <a:fld id="{B10CC73C-DE28-4556-801D-C30EB513DA76}" type="datetimeFigureOut">
              <a:rPr lang="en-CA" smtClean="0">
                <a:solidFill>
                  <a:prstClr val="black">
                    <a:tint val="75000"/>
                  </a:prstClr>
                </a:solidFill>
              </a:rPr>
              <a:pPr/>
              <a:t>26/04/2016</a:t>
            </a:fld>
            <a:endParaRPr lang="en-CA">
              <a:solidFill>
                <a:prstClr val="black">
                  <a:tint val="75000"/>
                </a:prstClr>
              </a:solidFill>
            </a:endParaRPr>
          </a:p>
        </p:txBody>
      </p:sp>
      <p:sp>
        <p:nvSpPr>
          <p:cNvPr id="6" name="Footer Placeholder 5"/>
          <p:cNvSpPr>
            <a:spLocks noGrp="1"/>
          </p:cNvSpPr>
          <p:nvPr>
            <p:ph type="ftr" sz="quarter" idx="11"/>
          </p:nvPr>
        </p:nvSpPr>
        <p:spPr>
          <a:xfrm>
            <a:off x="685800" y="378885"/>
            <a:ext cx="6991492" cy="365125"/>
          </a:xfrm>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a:xfrm>
            <a:off x="10862452" y="381002"/>
            <a:ext cx="643748" cy="365125"/>
          </a:xfrm>
        </p:spPr>
        <p:txBody>
          <a:bodyPr/>
          <a:lstStyle/>
          <a:p>
            <a:fld id="{EACCEB0A-2D8E-435C-9D84-91DA6097E6AF}"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815372877"/>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1" y="762001"/>
            <a:ext cx="8610599" cy="1303867"/>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368801"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4366859"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8051801"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8051802"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B10CC73C-DE28-4556-801D-C30EB513DA76}" type="datetimeFigureOut">
              <a:rPr lang="en-CA" smtClean="0">
                <a:solidFill>
                  <a:prstClr val="black">
                    <a:tint val="75000"/>
                  </a:prstClr>
                </a:solidFill>
              </a:rPr>
              <a:pPr/>
              <a:t>26/04/2016</a:t>
            </a:fld>
            <a:endParaRPr lang="en-CA">
              <a:solidFill>
                <a:prstClr val="black">
                  <a:tint val="75000"/>
                </a:prstClr>
              </a:solidFill>
            </a:endParaRPr>
          </a:p>
        </p:txBody>
      </p:sp>
      <p:sp>
        <p:nvSpPr>
          <p:cNvPr id="4" name="Footer Placeholder 3"/>
          <p:cNvSpPr>
            <a:spLocks noGrp="1"/>
          </p:cNvSpPr>
          <p:nvPr>
            <p:ph type="ftr" sz="quarter" idx="11"/>
          </p:nvPr>
        </p:nvSpPr>
        <p:spPr/>
        <p:txBody>
          <a:bodyPr/>
          <a:lstStyle/>
          <a:p>
            <a:endParaRPr lang="en-CA">
              <a:solidFill>
                <a:prstClr val="black">
                  <a:tint val="75000"/>
                </a:prstClr>
              </a:solidFill>
            </a:endParaRPr>
          </a:p>
        </p:txBody>
      </p:sp>
      <p:sp>
        <p:nvSpPr>
          <p:cNvPr id="5" name="Slide Number Placeholder 4"/>
          <p:cNvSpPr>
            <a:spLocks noGrp="1"/>
          </p:cNvSpPr>
          <p:nvPr>
            <p:ph type="sldNum" sz="quarter" idx="12"/>
          </p:nvPr>
        </p:nvSpPr>
        <p:spPr/>
        <p:txBody>
          <a:bodyPr/>
          <a:lstStyle/>
          <a:p>
            <a:fld id="{EACCEB0A-2D8E-435C-9D84-91DA6097E6AF}"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926601070"/>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1" y="762000"/>
            <a:ext cx="8610599" cy="1295400"/>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688618" y="4191002"/>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688618" y="4873766"/>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374264" y="4191002"/>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374265" y="4873765"/>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8049731" y="4191002"/>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8049731" y="4873763"/>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B10CC73C-DE28-4556-801D-C30EB513DA76}" type="datetimeFigureOut">
              <a:rPr lang="en-CA" smtClean="0">
                <a:solidFill>
                  <a:prstClr val="black">
                    <a:tint val="75000"/>
                  </a:prstClr>
                </a:solidFill>
              </a:rPr>
              <a:pPr/>
              <a:t>26/04/2016</a:t>
            </a:fld>
            <a:endParaRPr lang="en-CA">
              <a:solidFill>
                <a:prstClr val="black">
                  <a:tint val="75000"/>
                </a:prstClr>
              </a:solidFill>
            </a:endParaRPr>
          </a:p>
        </p:txBody>
      </p:sp>
      <p:sp>
        <p:nvSpPr>
          <p:cNvPr id="4" name="Footer Placeholder 3"/>
          <p:cNvSpPr>
            <a:spLocks noGrp="1"/>
          </p:cNvSpPr>
          <p:nvPr>
            <p:ph type="ftr" sz="quarter" idx="11"/>
          </p:nvPr>
        </p:nvSpPr>
        <p:spPr/>
        <p:txBody>
          <a:bodyPr/>
          <a:lstStyle/>
          <a:p>
            <a:endParaRPr lang="en-CA">
              <a:solidFill>
                <a:prstClr val="black">
                  <a:tint val="75000"/>
                </a:prstClr>
              </a:solidFill>
            </a:endParaRPr>
          </a:p>
        </p:txBody>
      </p:sp>
      <p:sp>
        <p:nvSpPr>
          <p:cNvPr id="5" name="Slide Number Placeholder 4"/>
          <p:cNvSpPr>
            <a:spLocks noGrp="1"/>
          </p:cNvSpPr>
          <p:nvPr>
            <p:ph type="sldNum" sz="quarter" idx="12"/>
          </p:nvPr>
        </p:nvSpPr>
        <p:spPr/>
        <p:txBody>
          <a:bodyPr/>
          <a:lstStyle/>
          <a:p>
            <a:fld id="{EACCEB0A-2D8E-435C-9D84-91DA6097E6AF}"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139830578"/>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1" y="2194561"/>
            <a:ext cx="10820400" cy="40241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10CC73C-DE28-4556-801D-C30EB513DA76}" type="datetimeFigureOut">
              <a:rPr lang="en-CA" smtClean="0">
                <a:solidFill>
                  <a:prstClr val="black">
                    <a:tint val="75000"/>
                  </a:prstClr>
                </a:solidFill>
              </a:rPr>
              <a:pPr/>
              <a:t>26/04/2016</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EACCEB0A-2D8E-435C-9D84-91DA6097E6AF}"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016940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18"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slideLayout" Target="../slideLayouts/slideLayout39.xml"/><Relationship Id="rId2" Type="http://schemas.openxmlformats.org/officeDocument/2006/relationships/slideLayout" Target="../slideLayouts/slideLayout24.xml"/><Relationship Id="rId16" Type="http://schemas.openxmlformats.org/officeDocument/2006/relationships/slideLayout" Target="../slideLayouts/slideLayout38.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slideLayout" Target="../slideLayouts/slideLayout37.xml"/><Relationship Id="rId10" Type="http://schemas.openxmlformats.org/officeDocument/2006/relationships/slideLayout" Target="../slideLayouts/slideLayout32.xml"/><Relationship Id="rId19" Type="http://schemas.openxmlformats.org/officeDocument/2006/relationships/image" Target="../media/image1.png"/><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7.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theme" Target="../theme/theme4.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8.xml"/><Relationship Id="rId3" Type="http://schemas.openxmlformats.org/officeDocument/2006/relationships/slideLayout" Target="../slideLayouts/slideLayout53.xml"/><Relationship Id="rId7" Type="http://schemas.openxmlformats.org/officeDocument/2006/relationships/slideLayout" Target="../slideLayouts/slideLayout57.xml"/><Relationship Id="rId12" Type="http://schemas.openxmlformats.org/officeDocument/2006/relationships/theme" Target="../theme/theme5.xml"/><Relationship Id="rId2" Type="http://schemas.openxmlformats.org/officeDocument/2006/relationships/slideLayout" Target="../slideLayouts/slideLayout52.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5" Type="http://schemas.openxmlformats.org/officeDocument/2006/relationships/slideLayout" Target="../slideLayouts/slideLayout55.xml"/><Relationship Id="rId10" Type="http://schemas.openxmlformats.org/officeDocument/2006/relationships/slideLayout" Target="../slideLayouts/slideLayout60.xml"/><Relationship Id="rId4" Type="http://schemas.openxmlformats.org/officeDocument/2006/relationships/slideLayout" Target="../slideLayouts/slideLayout54.xml"/><Relationship Id="rId9" Type="http://schemas.openxmlformats.org/officeDocument/2006/relationships/slideLayout" Target="../slideLayouts/slideLayout59.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9.xml"/><Relationship Id="rId3" Type="http://schemas.openxmlformats.org/officeDocument/2006/relationships/slideLayout" Target="../slideLayouts/slideLayout64.xml"/><Relationship Id="rId7" Type="http://schemas.openxmlformats.org/officeDocument/2006/relationships/slideLayout" Target="../slideLayouts/slideLayout68.xml"/><Relationship Id="rId12" Type="http://schemas.openxmlformats.org/officeDocument/2006/relationships/theme" Target="../theme/theme6.xml"/><Relationship Id="rId2" Type="http://schemas.openxmlformats.org/officeDocument/2006/relationships/slideLayout" Target="../slideLayouts/slideLayout63.xml"/><Relationship Id="rId1" Type="http://schemas.openxmlformats.org/officeDocument/2006/relationships/slideLayout" Target="../slideLayouts/slideLayout62.xml"/><Relationship Id="rId6" Type="http://schemas.openxmlformats.org/officeDocument/2006/relationships/slideLayout" Target="../slideLayouts/slideLayout67.xml"/><Relationship Id="rId11" Type="http://schemas.openxmlformats.org/officeDocument/2006/relationships/slideLayout" Target="../slideLayouts/slideLayout72.xml"/><Relationship Id="rId5" Type="http://schemas.openxmlformats.org/officeDocument/2006/relationships/slideLayout" Target="../slideLayouts/slideLayout66.xml"/><Relationship Id="rId10" Type="http://schemas.openxmlformats.org/officeDocument/2006/relationships/slideLayout" Target="../slideLayouts/slideLayout71.xml"/><Relationship Id="rId4" Type="http://schemas.openxmlformats.org/officeDocument/2006/relationships/slideLayout" Target="../slideLayouts/slideLayout65.xml"/><Relationship Id="rId9" Type="http://schemas.openxmlformats.org/officeDocument/2006/relationships/slideLayout" Target="../slideLayouts/slideLayout70.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0.xml"/><Relationship Id="rId3" Type="http://schemas.openxmlformats.org/officeDocument/2006/relationships/slideLayout" Target="../slideLayouts/slideLayout75.xml"/><Relationship Id="rId7" Type="http://schemas.openxmlformats.org/officeDocument/2006/relationships/slideLayout" Target="../slideLayouts/slideLayout79.xml"/><Relationship Id="rId12" Type="http://schemas.openxmlformats.org/officeDocument/2006/relationships/theme" Target="../theme/theme7.xml"/><Relationship Id="rId2" Type="http://schemas.openxmlformats.org/officeDocument/2006/relationships/slideLayout" Target="../slideLayouts/slideLayout74.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5" Type="http://schemas.openxmlformats.org/officeDocument/2006/relationships/slideLayout" Target="../slideLayouts/slideLayout77.xml"/><Relationship Id="rId10" Type="http://schemas.openxmlformats.org/officeDocument/2006/relationships/slideLayout" Target="../slideLayouts/slideLayout82.xml"/><Relationship Id="rId4" Type="http://schemas.openxmlformats.org/officeDocument/2006/relationships/slideLayout" Target="../slideLayouts/slideLayout76.xml"/><Relationship Id="rId9" Type="http://schemas.openxmlformats.org/officeDocument/2006/relationships/slideLayout" Target="../slideLayouts/slideLayout81.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1.xml"/><Relationship Id="rId13" Type="http://schemas.openxmlformats.org/officeDocument/2006/relationships/slideLayout" Target="../slideLayouts/slideLayout96.xml"/><Relationship Id="rId18" Type="http://schemas.openxmlformats.org/officeDocument/2006/relationships/theme" Target="../theme/theme8.xml"/><Relationship Id="rId3" Type="http://schemas.openxmlformats.org/officeDocument/2006/relationships/slideLayout" Target="../slideLayouts/slideLayout86.xml"/><Relationship Id="rId7" Type="http://schemas.openxmlformats.org/officeDocument/2006/relationships/slideLayout" Target="../slideLayouts/slideLayout90.xml"/><Relationship Id="rId12" Type="http://schemas.openxmlformats.org/officeDocument/2006/relationships/slideLayout" Target="../slideLayouts/slideLayout95.xml"/><Relationship Id="rId17" Type="http://schemas.openxmlformats.org/officeDocument/2006/relationships/slideLayout" Target="../slideLayouts/slideLayout100.xml"/><Relationship Id="rId2" Type="http://schemas.openxmlformats.org/officeDocument/2006/relationships/slideLayout" Target="../slideLayouts/slideLayout85.xml"/><Relationship Id="rId16" Type="http://schemas.openxmlformats.org/officeDocument/2006/relationships/slideLayout" Target="../slideLayouts/slideLayout99.xml"/><Relationship Id="rId1" Type="http://schemas.openxmlformats.org/officeDocument/2006/relationships/slideLayout" Target="../slideLayouts/slideLayout84.xml"/><Relationship Id="rId6" Type="http://schemas.openxmlformats.org/officeDocument/2006/relationships/slideLayout" Target="../slideLayouts/slideLayout89.xml"/><Relationship Id="rId11" Type="http://schemas.openxmlformats.org/officeDocument/2006/relationships/slideLayout" Target="../slideLayouts/slideLayout94.xml"/><Relationship Id="rId5" Type="http://schemas.openxmlformats.org/officeDocument/2006/relationships/slideLayout" Target="../slideLayouts/slideLayout88.xml"/><Relationship Id="rId15" Type="http://schemas.openxmlformats.org/officeDocument/2006/relationships/slideLayout" Target="../slideLayouts/slideLayout98.xml"/><Relationship Id="rId10" Type="http://schemas.openxmlformats.org/officeDocument/2006/relationships/slideLayout" Target="../slideLayouts/slideLayout93.xml"/><Relationship Id="rId19" Type="http://schemas.openxmlformats.org/officeDocument/2006/relationships/image" Target="../media/image1.png"/><Relationship Id="rId4" Type="http://schemas.openxmlformats.org/officeDocument/2006/relationships/slideLayout" Target="../slideLayouts/slideLayout87.xml"/><Relationship Id="rId9" Type="http://schemas.openxmlformats.org/officeDocument/2006/relationships/slideLayout" Target="../slideLayouts/slideLayout92.xml"/><Relationship Id="rId14"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2"/>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2"/>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A1C5EA-FDB3-4922-A2AB-12A4982F279D}" type="datetimeFigureOut">
              <a:rPr lang="en-US" smtClean="0">
                <a:solidFill>
                  <a:prstClr val="black">
                    <a:tint val="75000"/>
                  </a:prstClr>
                </a:solidFill>
              </a:rPr>
              <a:pPr/>
              <a:t>4/26/2016</a:t>
            </a:fld>
            <a:endParaRPr lang="en-US">
              <a:solidFill>
                <a:prstClr val="black">
                  <a:tint val="75000"/>
                </a:prstClr>
              </a:solidFill>
            </a:endParaRPr>
          </a:p>
        </p:txBody>
      </p:sp>
      <p:sp>
        <p:nvSpPr>
          <p:cNvPr id="5" name="Footer Placeholder 4"/>
          <p:cNvSpPr>
            <a:spLocks noGrp="1"/>
          </p:cNvSpPr>
          <p:nvPr>
            <p:ph type="ftr" sz="quarter" idx="3"/>
          </p:nvPr>
        </p:nvSpPr>
        <p:spPr>
          <a:xfrm>
            <a:off x="4165601" y="6356352"/>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2"/>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DC1DDE-22BF-45B7-BEC4-1C1482E0EAE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8628987"/>
      </p:ext>
    </p:extLst>
  </p:cSld>
  <p:clrMap bg1="lt1" tx1="dk1" bg2="lt2" tx2="dk2" accent1="accent1" accent2="accent2" accent3="accent3" accent4="accent4" accent5="accent5" accent6="accent6" hlink="hlink" folHlink="folHlink"/>
  <p:sldLayoutIdLst>
    <p:sldLayoutId id="2147483931" r:id="rId1"/>
    <p:sldLayoutId id="2147483932" r:id="rId2"/>
    <p:sldLayoutId id="2147483933" r:id="rId3"/>
    <p:sldLayoutId id="2147483934" r:id="rId4"/>
    <p:sldLayoutId id="2147483935" r:id="rId5"/>
    <p:sldLayoutId id="2147483936" r:id="rId6"/>
    <p:sldLayoutId id="2147483937" r:id="rId7"/>
    <p:sldLayoutId id="2147483938" r:id="rId8"/>
    <p:sldLayoutId id="2147483939" r:id="rId9"/>
    <p:sldLayoutId id="2147483940" r:id="rId10"/>
    <p:sldLayoutId id="214748394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2"/>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2"/>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A1C5EA-FDB3-4922-A2AB-12A4982F279D}" type="datetimeFigureOut">
              <a:rPr lang="en-US" smtClean="0">
                <a:solidFill>
                  <a:prstClr val="black">
                    <a:tint val="75000"/>
                  </a:prstClr>
                </a:solidFill>
              </a:rPr>
              <a:pPr/>
              <a:t>4/26/2016</a:t>
            </a:fld>
            <a:endParaRPr lang="en-US">
              <a:solidFill>
                <a:prstClr val="black">
                  <a:tint val="75000"/>
                </a:prstClr>
              </a:solidFill>
            </a:endParaRPr>
          </a:p>
        </p:txBody>
      </p:sp>
      <p:sp>
        <p:nvSpPr>
          <p:cNvPr id="5" name="Footer Placeholder 4"/>
          <p:cNvSpPr>
            <a:spLocks noGrp="1"/>
          </p:cNvSpPr>
          <p:nvPr>
            <p:ph type="ftr" sz="quarter" idx="3"/>
          </p:nvPr>
        </p:nvSpPr>
        <p:spPr>
          <a:xfrm>
            <a:off x="4165601" y="6356352"/>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2"/>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DC1DDE-22BF-45B7-BEC4-1C1482E0EAE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73806799"/>
      </p:ext>
    </p:extLst>
  </p:cSld>
  <p:clrMap bg1="lt1" tx1="dk1" bg2="lt2" tx2="dk2" accent1="accent1" accent2="accent2" accent3="accent3" accent4="accent4" accent5="accent5" accent6="accent6" hlink="hlink" folHlink="folHlink"/>
  <p:sldLayoutIdLst>
    <p:sldLayoutId id="2147483943" r:id="rId1"/>
    <p:sldLayoutId id="2147483944" r:id="rId2"/>
    <p:sldLayoutId id="2147483945" r:id="rId3"/>
    <p:sldLayoutId id="2147483946" r:id="rId4"/>
    <p:sldLayoutId id="2147483947" r:id="rId5"/>
    <p:sldLayoutId id="2147483948" r:id="rId6"/>
    <p:sldLayoutId id="2147483949" r:id="rId7"/>
    <p:sldLayoutId id="2147483950" r:id="rId8"/>
    <p:sldLayoutId id="2147483951" r:id="rId9"/>
    <p:sldLayoutId id="2147483952" r:id="rId10"/>
    <p:sldLayoutId id="214748395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2-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B10CC73C-DE28-4556-801D-C30EB513DA76}" type="datetimeFigureOut">
              <a:rPr lang="en-CA" smtClean="0">
                <a:solidFill>
                  <a:prstClr val="black">
                    <a:tint val="75000"/>
                  </a:prstClr>
                </a:solidFill>
              </a:rPr>
              <a:pPr/>
              <a:t>26/04/2016</a:t>
            </a:fld>
            <a:endParaRPr lang="en-CA">
              <a:solidFill>
                <a:prstClr val="black">
                  <a:tint val="75000"/>
                </a:prstClr>
              </a:solidFill>
            </a:endParaRPr>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CA">
              <a:solidFill>
                <a:prstClr val="black">
                  <a:tint val="75000"/>
                </a:prstClr>
              </a:solidFill>
            </a:endParaRPr>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EACCEB0A-2D8E-435C-9D84-91DA6097E6AF}"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279969456"/>
      </p:ext>
    </p:extLst>
  </p:cSld>
  <p:clrMap bg1="lt1" tx1="dk1" bg2="lt2" tx2="dk2" accent1="accent1" accent2="accent2" accent3="accent3" accent4="accent4" accent5="accent5" accent6="accent6" hlink="hlink" folHlink="folHlink"/>
  <p:sldLayoutIdLst>
    <p:sldLayoutId id="2147484075" r:id="rId1"/>
    <p:sldLayoutId id="2147484076" r:id="rId2"/>
    <p:sldLayoutId id="2147484077" r:id="rId3"/>
    <p:sldLayoutId id="2147484078" r:id="rId4"/>
    <p:sldLayoutId id="2147484079" r:id="rId5"/>
    <p:sldLayoutId id="2147484080" r:id="rId6"/>
    <p:sldLayoutId id="2147484081" r:id="rId7"/>
    <p:sldLayoutId id="2147484082" r:id="rId8"/>
    <p:sldLayoutId id="2147484083" r:id="rId9"/>
    <p:sldLayoutId id="2147484084" r:id="rId10"/>
    <p:sldLayoutId id="2147484085" r:id="rId11"/>
    <p:sldLayoutId id="2147484086" r:id="rId12"/>
    <p:sldLayoutId id="2147484087" r:id="rId13"/>
    <p:sldLayoutId id="2147484088" r:id="rId14"/>
    <p:sldLayoutId id="2147484089" r:id="rId15"/>
    <p:sldLayoutId id="2147484090" r:id="rId16"/>
    <p:sldLayoutId id="2147484091"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A1C5EA-FDB3-4922-A2AB-12A4982F279D}" type="datetimeFigureOut">
              <a:rPr lang="en-US" smtClean="0">
                <a:solidFill>
                  <a:prstClr val="black">
                    <a:tint val="75000"/>
                  </a:prstClr>
                </a:solidFill>
              </a:rPr>
              <a:pPr/>
              <a:t>4/26/2016</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DC1DDE-22BF-45B7-BEC4-1C1482E0EAE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52669257"/>
      </p:ext>
    </p:extLst>
  </p:cSld>
  <p:clrMap bg1="lt1" tx1="dk1" bg2="lt2" tx2="dk2" accent1="accent1" accent2="accent2" accent3="accent3" accent4="accent4" accent5="accent5" accent6="accent6" hlink="hlink" folHlink="folHlink"/>
  <p:sldLayoutIdLst>
    <p:sldLayoutId id="2147484093" r:id="rId1"/>
    <p:sldLayoutId id="2147484094" r:id="rId2"/>
    <p:sldLayoutId id="2147484095" r:id="rId3"/>
    <p:sldLayoutId id="2147484096" r:id="rId4"/>
    <p:sldLayoutId id="2147484097" r:id="rId5"/>
    <p:sldLayoutId id="2147484098" r:id="rId6"/>
    <p:sldLayoutId id="2147484099" r:id="rId7"/>
    <p:sldLayoutId id="2147484100" r:id="rId8"/>
    <p:sldLayoutId id="2147484101" r:id="rId9"/>
    <p:sldLayoutId id="2147484102" r:id="rId10"/>
    <p:sldLayoutId id="214748410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A1C5EA-FDB3-4922-A2AB-12A4982F279D}" type="datetimeFigureOut">
              <a:rPr lang="en-US" smtClean="0">
                <a:solidFill>
                  <a:prstClr val="black">
                    <a:tint val="75000"/>
                  </a:prstClr>
                </a:solidFill>
              </a:rPr>
              <a:pPr/>
              <a:t>4/26/2016</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DC1DDE-22BF-45B7-BEC4-1C1482E0EAE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53555948"/>
      </p:ext>
    </p:extLst>
  </p:cSld>
  <p:clrMap bg1="lt1" tx1="dk1" bg2="lt2" tx2="dk2" accent1="accent1" accent2="accent2" accent3="accent3" accent4="accent4" accent5="accent5" accent6="accent6" hlink="hlink" folHlink="folHlink"/>
  <p:sldLayoutIdLst>
    <p:sldLayoutId id="2147484105" r:id="rId1"/>
    <p:sldLayoutId id="2147484106" r:id="rId2"/>
    <p:sldLayoutId id="2147484107" r:id="rId3"/>
    <p:sldLayoutId id="2147484108" r:id="rId4"/>
    <p:sldLayoutId id="2147484109" r:id="rId5"/>
    <p:sldLayoutId id="2147484110" r:id="rId6"/>
    <p:sldLayoutId id="2147484111" r:id="rId7"/>
    <p:sldLayoutId id="2147484112" r:id="rId8"/>
    <p:sldLayoutId id="2147484113" r:id="rId9"/>
    <p:sldLayoutId id="2147484114" r:id="rId10"/>
    <p:sldLayoutId id="214748411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A1C5EA-FDB3-4922-A2AB-12A4982F279D}" type="datetimeFigureOut">
              <a:rPr lang="en-US" smtClean="0">
                <a:solidFill>
                  <a:prstClr val="black">
                    <a:tint val="75000"/>
                  </a:prstClr>
                </a:solidFill>
              </a:rPr>
              <a:pPr/>
              <a:t>4/26/2016</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DC1DDE-22BF-45B7-BEC4-1C1482E0EAE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48667622"/>
      </p:ext>
    </p:extLst>
  </p:cSld>
  <p:clrMap bg1="lt1" tx1="dk1" bg2="lt2" tx2="dk2" accent1="accent1" accent2="accent2" accent3="accent3" accent4="accent4" accent5="accent5" accent6="accent6" hlink="hlink" folHlink="folHlink"/>
  <p:sldLayoutIdLst>
    <p:sldLayoutId id="2147484117" r:id="rId1"/>
    <p:sldLayoutId id="2147484118" r:id="rId2"/>
    <p:sldLayoutId id="2147484119" r:id="rId3"/>
    <p:sldLayoutId id="2147484120" r:id="rId4"/>
    <p:sldLayoutId id="2147484121" r:id="rId5"/>
    <p:sldLayoutId id="2147484122" r:id="rId6"/>
    <p:sldLayoutId id="2147484123" r:id="rId7"/>
    <p:sldLayoutId id="2147484124" r:id="rId8"/>
    <p:sldLayoutId id="2147484125" r:id="rId9"/>
    <p:sldLayoutId id="2147484126" r:id="rId10"/>
    <p:sldLayoutId id="214748412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A1C5EA-FDB3-4922-A2AB-12A4982F279D}" type="datetimeFigureOut">
              <a:rPr lang="en-US" smtClean="0">
                <a:solidFill>
                  <a:prstClr val="black">
                    <a:tint val="75000"/>
                  </a:prstClr>
                </a:solidFill>
              </a:rPr>
              <a:pPr/>
              <a:t>4/26/2016</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DC1DDE-22BF-45B7-BEC4-1C1482E0EAE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62852094"/>
      </p:ext>
    </p:extLst>
  </p:cSld>
  <p:clrMap bg1="lt1" tx1="dk1" bg2="lt2" tx2="dk2" accent1="accent1" accent2="accent2" accent3="accent3" accent4="accent4" accent5="accent5" accent6="accent6" hlink="hlink" folHlink="folHlink"/>
  <p:sldLayoutIdLst>
    <p:sldLayoutId id="2147484129" r:id="rId1"/>
    <p:sldLayoutId id="2147484130" r:id="rId2"/>
    <p:sldLayoutId id="2147484131" r:id="rId3"/>
    <p:sldLayoutId id="2147484132" r:id="rId4"/>
    <p:sldLayoutId id="2147484133" r:id="rId5"/>
    <p:sldLayoutId id="2147484134" r:id="rId6"/>
    <p:sldLayoutId id="2147484135" r:id="rId7"/>
    <p:sldLayoutId id="2147484136" r:id="rId8"/>
    <p:sldLayoutId id="2147484137" r:id="rId9"/>
    <p:sldLayoutId id="2147484138" r:id="rId10"/>
    <p:sldLayoutId id="214748413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2-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801" y="2194562"/>
            <a:ext cx="10820400" cy="402412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595361" y="6356352"/>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B10CC73C-DE28-4556-801D-C30EB513DA76}" type="datetimeFigureOut">
              <a:rPr lang="en-CA" smtClean="0">
                <a:solidFill>
                  <a:prstClr val="black">
                    <a:tint val="75000"/>
                  </a:prstClr>
                </a:solidFill>
              </a:rPr>
              <a:pPr/>
              <a:t>26/04/2016</a:t>
            </a:fld>
            <a:endParaRPr lang="en-CA">
              <a:solidFill>
                <a:prstClr val="black">
                  <a:tint val="75000"/>
                </a:prstClr>
              </a:solidFill>
            </a:endParaRPr>
          </a:p>
        </p:txBody>
      </p:sp>
      <p:sp>
        <p:nvSpPr>
          <p:cNvPr id="5" name="Footer Placeholder 4"/>
          <p:cNvSpPr>
            <a:spLocks noGrp="1"/>
          </p:cNvSpPr>
          <p:nvPr>
            <p:ph type="ftr" sz="quarter" idx="3"/>
          </p:nvPr>
        </p:nvSpPr>
        <p:spPr>
          <a:xfrm>
            <a:off x="685800" y="6355847"/>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CA">
              <a:solidFill>
                <a:prstClr val="black">
                  <a:tint val="75000"/>
                </a:prstClr>
              </a:solidFill>
            </a:endParaRPr>
          </a:p>
        </p:txBody>
      </p:sp>
      <p:sp>
        <p:nvSpPr>
          <p:cNvPr id="6" name="Slide Number Placeholder 5"/>
          <p:cNvSpPr>
            <a:spLocks noGrp="1"/>
          </p:cNvSpPr>
          <p:nvPr>
            <p:ph type="sldNum" sz="quarter" idx="4"/>
          </p:nvPr>
        </p:nvSpPr>
        <p:spPr>
          <a:xfrm>
            <a:off x="8763000" y="381002"/>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EACCEB0A-2D8E-435C-9D84-91DA6097E6AF}"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788798211"/>
      </p:ext>
    </p:extLst>
  </p:cSld>
  <p:clrMap bg1="lt1" tx1="dk1" bg2="lt2" tx2="dk2" accent1="accent1" accent2="accent2" accent3="accent3" accent4="accent4" accent5="accent5" accent6="accent6" hlink="hlink" folHlink="folHlink"/>
  <p:sldLayoutIdLst>
    <p:sldLayoutId id="2147484141" r:id="rId1"/>
    <p:sldLayoutId id="2147484142" r:id="rId2"/>
    <p:sldLayoutId id="2147484143" r:id="rId3"/>
    <p:sldLayoutId id="2147484144" r:id="rId4"/>
    <p:sldLayoutId id="2147484145" r:id="rId5"/>
    <p:sldLayoutId id="2147484146" r:id="rId6"/>
    <p:sldLayoutId id="2147484147" r:id="rId7"/>
    <p:sldLayoutId id="2147484148" r:id="rId8"/>
    <p:sldLayoutId id="2147484149" r:id="rId9"/>
    <p:sldLayoutId id="2147484150" r:id="rId10"/>
    <p:sldLayoutId id="2147484151" r:id="rId11"/>
    <p:sldLayoutId id="2147484152" r:id="rId12"/>
    <p:sldLayoutId id="2147484153" r:id="rId13"/>
    <p:sldLayoutId id="2147484154" r:id="rId14"/>
    <p:sldLayoutId id="2147484155" r:id="rId15"/>
    <p:sldLayoutId id="2147484156" r:id="rId16"/>
    <p:sldLayoutId id="2147484157"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4.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62.xml"/><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52.xml"/><Relationship Id="rId6" Type="http://schemas.openxmlformats.org/officeDocument/2006/relationships/image" Target="../media/image21.png"/><Relationship Id="rId5" Type="http://schemas.openxmlformats.org/officeDocument/2006/relationships/image" Target="../media/image20.jpe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2.xml"/><Relationship Id="rId1" Type="http://schemas.openxmlformats.org/officeDocument/2006/relationships/slideLayout" Target="../slideLayouts/slideLayout73.xml"/><Relationship Id="rId5" Type="http://schemas.openxmlformats.org/officeDocument/2006/relationships/image" Target="../media/image24.PNG"/><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hyperlink" Target="https://equiphealthcare.ca/" TargetMode="Externa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85.xml"/><Relationship Id="rId5" Type="http://schemas.openxmlformats.org/officeDocument/2006/relationships/image" Target="../media/image9.emf"/><Relationship Id="rId4" Type="http://schemas.openxmlformats.org/officeDocument/2006/relationships/image" Target="../media/image8.emf"/></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41.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52.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62.xml"/><Relationship Id="rId5" Type="http://schemas.openxmlformats.org/officeDocument/2006/relationships/image" Target="../media/image13.png"/><Relationship Id="rId4" Type="http://schemas.openxmlformats.org/officeDocument/2006/relationships/image" Target="../media/image15.jpeg"/></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62.xml"/><Relationship Id="rId5" Type="http://schemas.openxmlformats.org/officeDocument/2006/relationships/image" Target="../media/image16.emf"/><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594719" y="1754973"/>
            <a:ext cx="10494298" cy="1293028"/>
          </a:xfrm>
        </p:spPr>
        <p:txBody>
          <a:bodyPr>
            <a:normAutofit fontScale="90000"/>
          </a:bodyPr>
          <a:lstStyle/>
          <a:p>
            <a:r>
              <a:rPr lang="en-US" sz="2800" b="1" dirty="0"/>
              <a:t>Context Matters: Innovative Approaches to Promoting and Measuring Equity-Oriented Healthcare in Primary Health Care Settings</a:t>
            </a:r>
            <a:r>
              <a:rPr lang="en-US" sz="2800" dirty="0"/>
              <a:t/>
            </a:r>
            <a:br>
              <a:rPr lang="en-US" sz="2800" dirty="0"/>
            </a:br>
            <a:endParaRPr lang="en-US" sz="2800" b="1" dirty="0"/>
          </a:p>
        </p:txBody>
      </p:sp>
      <p:sp>
        <p:nvSpPr>
          <p:cNvPr id="6" name="Content Placeholder 5"/>
          <p:cNvSpPr>
            <a:spLocks noGrp="1"/>
          </p:cNvSpPr>
          <p:nvPr>
            <p:ph idx="1"/>
          </p:nvPr>
        </p:nvSpPr>
        <p:spPr>
          <a:xfrm>
            <a:off x="4173070" y="3674685"/>
            <a:ext cx="7454216" cy="4024125"/>
          </a:xfrm>
        </p:spPr>
        <p:txBody>
          <a:bodyPr/>
          <a:lstStyle/>
          <a:p>
            <a:pPr marL="0" indent="0" algn="r">
              <a:buNone/>
            </a:pPr>
            <a:r>
              <a:rPr lang="en-US" dirty="0" smtClean="0"/>
              <a:t>Annette J. Browne, PhD, RN</a:t>
            </a:r>
          </a:p>
          <a:p>
            <a:pPr marL="0" indent="0" algn="r">
              <a:buNone/>
            </a:pPr>
            <a:r>
              <a:rPr lang="en-US" dirty="0" smtClean="0"/>
              <a:t>Nadine Wathen, PhD, RN</a:t>
            </a:r>
          </a:p>
          <a:p>
            <a:pPr marL="0" indent="0" algn="r">
              <a:buNone/>
            </a:pPr>
            <a:r>
              <a:rPr lang="en-US" dirty="0" smtClean="0"/>
              <a:t>Colleen Varcoe, PhD, RN</a:t>
            </a:r>
          </a:p>
          <a:p>
            <a:pPr marL="0" indent="0" algn="r">
              <a:buNone/>
            </a:pPr>
            <a:r>
              <a:rPr lang="en-US" dirty="0" smtClean="0"/>
              <a:t>Marilyn Ford-Gilboe, PhD, </a:t>
            </a:r>
            <a:r>
              <a:rPr lang="en-US" dirty="0" smtClean="0"/>
              <a:t>RN</a:t>
            </a:r>
          </a:p>
          <a:p>
            <a:pPr marL="0" indent="0" algn="r">
              <a:buNone/>
            </a:pPr>
            <a:r>
              <a:rPr lang="en-US" dirty="0" smtClean="0"/>
              <a:t>Bernie </a:t>
            </a:r>
            <a:r>
              <a:rPr lang="en-US" dirty="0" err="1" smtClean="0"/>
              <a:t>Pauly</a:t>
            </a:r>
            <a:r>
              <a:rPr lang="en-US" dirty="0" smtClean="0"/>
              <a:t> PhD, RN</a:t>
            </a:r>
          </a:p>
          <a:p>
            <a:pPr marL="0" indent="0" algn="r">
              <a:buNone/>
            </a:pPr>
            <a:r>
              <a:rPr lang="en-US" dirty="0" smtClean="0"/>
              <a:t>Beth Jackson, PhD</a:t>
            </a:r>
            <a:endParaRPr lang="en-US" dirty="0" smtClean="0"/>
          </a:p>
        </p:txBody>
      </p:sp>
      <p:pic>
        <p:nvPicPr>
          <p:cNvPr id="7" name="Picture 6"/>
          <p:cNvPicPr>
            <a:picLocks noChangeAspect="1"/>
          </p:cNvPicPr>
          <p:nvPr/>
        </p:nvPicPr>
        <p:blipFill>
          <a:blip r:embed="rId3"/>
          <a:stretch>
            <a:fillRect/>
          </a:stretch>
        </p:blipFill>
        <p:spPr>
          <a:xfrm>
            <a:off x="7086600" y="308413"/>
            <a:ext cx="4767489" cy="872400"/>
          </a:xfrm>
          <a:prstGeom prst="rect">
            <a:avLst/>
          </a:prstGeom>
        </p:spPr>
      </p:pic>
      <p:pic>
        <p:nvPicPr>
          <p:cNvPr id="8" name="Picture 7"/>
          <p:cNvPicPr>
            <a:picLocks noChangeAspect="1"/>
          </p:cNvPicPr>
          <p:nvPr/>
        </p:nvPicPr>
        <p:blipFill>
          <a:blip r:embed="rId4"/>
          <a:stretch>
            <a:fillRect/>
          </a:stretch>
        </p:blipFill>
        <p:spPr>
          <a:xfrm>
            <a:off x="3124200" y="3867569"/>
            <a:ext cx="2645768" cy="1656129"/>
          </a:xfrm>
          <a:prstGeom prst="rect">
            <a:avLst/>
          </a:prstGeom>
        </p:spPr>
      </p:pic>
    </p:spTree>
    <p:extLst>
      <p:ext uri="{BB962C8B-B14F-4D97-AF65-F5344CB8AC3E}">
        <p14:creationId xmlns:p14="http://schemas.microsoft.com/office/powerpoint/2010/main" val="279968279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A6199D91-42FF-4694-8355-548C59AC4D37}" type="slidenum">
              <a:rPr lang="en-CA" smtClean="0">
                <a:solidFill>
                  <a:srgbClr val="FFFFFF"/>
                </a:solidFill>
              </a:rPr>
              <a:pPr>
                <a:defRPr/>
              </a:pPr>
              <a:t>10</a:t>
            </a:fld>
            <a:endParaRPr lang="en-CA" dirty="0">
              <a:solidFill>
                <a:srgbClr val="FFFFFF"/>
              </a:solidFill>
            </a:endParaRPr>
          </a:p>
        </p:txBody>
      </p:sp>
      <p:sp>
        <p:nvSpPr>
          <p:cNvPr id="5" name="TextBox 4"/>
          <p:cNvSpPr txBox="1"/>
          <p:nvPr/>
        </p:nvSpPr>
        <p:spPr>
          <a:xfrm>
            <a:off x="278341" y="339353"/>
            <a:ext cx="11746302" cy="646331"/>
          </a:xfrm>
          <a:prstGeom prst="rect">
            <a:avLst/>
          </a:prstGeom>
          <a:noFill/>
        </p:spPr>
        <p:txBody>
          <a:bodyPr wrap="square" rtlCol="0">
            <a:spAutoFit/>
          </a:bodyPr>
          <a:lstStyle/>
          <a:p>
            <a:r>
              <a:rPr lang="en-US" sz="3600" b="1" dirty="0" smtClean="0">
                <a:solidFill>
                  <a:srgbClr val="C00000"/>
                </a:solidFill>
              </a:rPr>
              <a:t>Solution #3. Ensure </a:t>
            </a:r>
            <a:r>
              <a:rPr lang="en-US" sz="3600" b="1" dirty="0">
                <a:solidFill>
                  <a:srgbClr val="C00000"/>
                </a:solidFill>
              </a:rPr>
              <a:t>What Counts Gets </a:t>
            </a:r>
            <a:r>
              <a:rPr lang="en-US" sz="3600" b="1" dirty="0" smtClean="0">
                <a:solidFill>
                  <a:srgbClr val="C00000"/>
                </a:solidFill>
              </a:rPr>
              <a:t>Measured</a:t>
            </a:r>
            <a:endParaRPr lang="en-US" sz="3600" b="1" dirty="0">
              <a:solidFill>
                <a:srgbClr val="C00000"/>
              </a:solidFill>
            </a:endParaRPr>
          </a:p>
        </p:txBody>
      </p:sp>
      <p:pic>
        <p:nvPicPr>
          <p:cNvPr id="6" name="Picture 5"/>
          <p:cNvPicPr>
            <a:picLocks noChangeAspect="1"/>
          </p:cNvPicPr>
          <p:nvPr/>
        </p:nvPicPr>
        <p:blipFill>
          <a:blip r:embed="rId3"/>
          <a:stretch>
            <a:fillRect/>
          </a:stretch>
        </p:blipFill>
        <p:spPr>
          <a:xfrm>
            <a:off x="8763001" y="6139827"/>
            <a:ext cx="3261643" cy="548688"/>
          </a:xfrm>
          <a:prstGeom prst="rect">
            <a:avLst/>
          </a:prstGeom>
        </p:spPr>
      </p:pic>
      <p:pic>
        <p:nvPicPr>
          <p:cNvPr id="7" name="Picture 6"/>
          <p:cNvPicPr>
            <a:picLocks noChangeAspect="1"/>
          </p:cNvPicPr>
          <p:nvPr/>
        </p:nvPicPr>
        <p:blipFill>
          <a:blip r:embed="rId4"/>
          <a:stretch>
            <a:fillRect/>
          </a:stretch>
        </p:blipFill>
        <p:spPr>
          <a:xfrm>
            <a:off x="385891" y="1383644"/>
            <a:ext cx="6628093" cy="4972706"/>
          </a:xfrm>
          <a:prstGeom prst="rect">
            <a:avLst/>
          </a:prstGeom>
        </p:spPr>
      </p:pic>
      <p:sp>
        <p:nvSpPr>
          <p:cNvPr id="10" name="TextBox 9"/>
          <p:cNvSpPr txBox="1"/>
          <p:nvPr/>
        </p:nvSpPr>
        <p:spPr>
          <a:xfrm>
            <a:off x="7437955" y="1751377"/>
            <a:ext cx="4586688" cy="3970318"/>
          </a:xfrm>
          <a:prstGeom prst="rect">
            <a:avLst/>
          </a:prstGeom>
          <a:noFill/>
        </p:spPr>
        <p:txBody>
          <a:bodyPr wrap="square" rtlCol="0">
            <a:spAutoFit/>
          </a:bodyPr>
          <a:lstStyle/>
          <a:p>
            <a:r>
              <a:rPr lang="en-US" sz="3600" b="1" dirty="0" smtClean="0"/>
              <a:t>New Measure of Equity-Oriented Care</a:t>
            </a:r>
          </a:p>
          <a:p>
            <a:endParaRPr lang="en-US" sz="3600" b="1" dirty="0"/>
          </a:p>
          <a:p>
            <a:endParaRPr lang="en-US" sz="3600" b="1" dirty="0"/>
          </a:p>
          <a:p>
            <a:r>
              <a:rPr lang="en-US" sz="3600" b="1" dirty="0" smtClean="0"/>
              <a:t>New Equity-Sensitive Indicators </a:t>
            </a:r>
          </a:p>
          <a:p>
            <a:endParaRPr lang="en-US" sz="3600" b="1" dirty="0"/>
          </a:p>
        </p:txBody>
      </p:sp>
    </p:spTree>
    <p:extLst>
      <p:ext uri="{BB962C8B-B14F-4D97-AF65-F5344CB8AC3E}">
        <p14:creationId xmlns:p14="http://schemas.microsoft.com/office/powerpoint/2010/main" val="206246831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3258" y="-304800"/>
            <a:ext cx="11528461" cy="234720"/>
          </a:xfrm>
        </p:spPr>
        <p:txBody>
          <a:bodyPr>
            <a:noAutofit/>
          </a:bodyPr>
          <a:lstStyle/>
          <a:p>
            <a:r>
              <a:rPr lang="en-US" sz="2800" b="1" dirty="0">
                <a:solidFill>
                  <a:schemeClr val="accent2"/>
                </a:solidFill>
                <a:effectLst>
                  <a:outerShdw blurRad="38100" dist="38100" dir="2700000" algn="tl">
                    <a:srgbClr val="000000">
                      <a:alpha val="43137"/>
                    </a:srgbClr>
                  </a:outerShdw>
                </a:effectLst>
              </a:rPr>
              <a:t/>
            </a:r>
            <a:br>
              <a:rPr lang="en-US" sz="2800" b="1" dirty="0">
                <a:solidFill>
                  <a:schemeClr val="accent2"/>
                </a:solidFill>
                <a:effectLst>
                  <a:outerShdw blurRad="38100" dist="38100" dir="2700000" algn="tl">
                    <a:srgbClr val="000000">
                      <a:alpha val="43137"/>
                    </a:srgbClr>
                  </a:outerShdw>
                </a:effectLst>
              </a:rPr>
            </a:br>
            <a:r>
              <a:rPr lang="en-US" sz="2800" b="1" dirty="0">
                <a:solidFill>
                  <a:schemeClr val="accent2"/>
                </a:solidFill>
                <a:effectLst>
                  <a:outerShdw blurRad="38100" dist="38100" dir="2700000" algn="tl">
                    <a:srgbClr val="000000">
                      <a:alpha val="43137"/>
                    </a:srgbClr>
                  </a:outerShdw>
                </a:effectLst>
              </a:rPr>
              <a:t/>
            </a:r>
            <a:br>
              <a:rPr lang="en-US" sz="2800" b="1" dirty="0">
                <a:solidFill>
                  <a:schemeClr val="accent2"/>
                </a:solidFill>
                <a:effectLst>
                  <a:outerShdw blurRad="38100" dist="38100" dir="2700000" algn="tl">
                    <a:srgbClr val="000000">
                      <a:alpha val="43137"/>
                    </a:srgbClr>
                  </a:outerShdw>
                </a:effectLst>
              </a:rPr>
            </a:br>
            <a:r>
              <a:rPr lang="en-US" sz="2800" b="1" dirty="0">
                <a:solidFill>
                  <a:schemeClr val="accent2"/>
                </a:solidFill>
                <a:effectLst>
                  <a:outerShdw blurRad="38100" dist="38100" dir="2700000" algn="tl">
                    <a:srgbClr val="000000">
                      <a:alpha val="43137"/>
                    </a:srgbClr>
                  </a:outerShdw>
                </a:effectLst>
              </a:rPr>
              <a:t/>
            </a:r>
            <a:br>
              <a:rPr lang="en-US" sz="2800" b="1" dirty="0">
                <a:solidFill>
                  <a:schemeClr val="accent2"/>
                </a:solidFill>
                <a:effectLst>
                  <a:outerShdw blurRad="38100" dist="38100" dir="2700000" algn="tl">
                    <a:srgbClr val="000000">
                      <a:alpha val="43137"/>
                    </a:srgbClr>
                  </a:outerShdw>
                </a:effectLst>
              </a:rPr>
            </a:br>
            <a:r>
              <a:rPr lang="en-US" sz="3200" b="1" dirty="0">
                <a:solidFill>
                  <a:srgbClr val="C00000"/>
                </a:solidFill>
              </a:rPr>
              <a:t/>
            </a:r>
            <a:br>
              <a:rPr lang="en-US" sz="3200" b="1" dirty="0">
                <a:solidFill>
                  <a:srgbClr val="C00000"/>
                </a:solidFill>
              </a:rPr>
            </a:br>
            <a:r>
              <a:rPr lang="en-US" sz="3600" b="1" dirty="0" smtClean="0">
                <a:solidFill>
                  <a:srgbClr val="C00000"/>
                </a:solidFill>
                <a:latin typeface="+mn-lt"/>
              </a:rPr>
              <a:t>Solution #4</a:t>
            </a:r>
            <a:r>
              <a:rPr lang="en-US" sz="3600" b="1" dirty="0">
                <a:solidFill>
                  <a:srgbClr val="C00000"/>
                </a:solidFill>
                <a:latin typeface="+mn-lt"/>
              </a:rPr>
              <a:t>. </a:t>
            </a:r>
            <a:r>
              <a:rPr lang="en-US" sz="3600" b="1" dirty="0" smtClean="0">
                <a:solidFill>
                  <a:srgbClr val="C00000"/>
                </a:solidFill>
                <a:latin typeface="+mn-lt"/>
              </a:rPr>
              <a:t>Low Cost-High and High Impact Strategies are Possible</a:t>
            </a:r>
            <a:endParaRPr lang="en-CA" sz="3600" b="1" dirty="0">
              <a:solidFill>
                <a:srgbClr val="C00000"/>
              </a:solidFill>
              <a:latin typeface="+mn-lt"/>
            </a:endParaRP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69495" y="987540"/>
            <a:ext cx="4038600" cy="3130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7622" y="3276600"/>
            <a:ext cx="4126567" cy="32258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03021" y="1716948"/>
            <a:ext cx="3788979" cy="46460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3"/>
          <p:cNvPicPr>
            <a:picLocks noChangeAspect="1"/>
          </p:cNvPicPr>
          <p:nvPr/>
        </p:nvPicPr>
        <p:blipFill>
          <a:blip r:embed="rId6"/>
          <a:stretch>
            <a:fillRect/>
          </a:stretch>
        </p:blipFill>
        <p:spPr>
          <a:xfrm>
            <a:off x="4754274" y="5791200"/>
            <a:ext cx="3258895" cy="550024"/>
          </a:xfrm>
          <a:prstGeom prst="rect">
            <a:avLst/>
          </a:prstGeom>
        </p:spPr>
      </p:pic>
    </p:spTree>
    <p:extLst>
      <p:ext uri="{BB962C8B-B14F-4D97-AF65-F5344CB8AC3E}">
        <p14:creationId xmlns:p14="http://schemas.microsoft.com/office/powerpoint/2010/main" val="218661446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91648"/>
            <a:ext cx="11011031" cy="701248"/>
          </a:xfrm>
        </p:spPr>
        <p:txBody>
          <a:bodyPr>
            <a:normAutofit/>
          </a:bodyPr>
          <a:lstStyle/>
          <a:p>
            <a:r>
              <a:rPr lang="en-US" sz="3990" b="1" dirty="0" smtClean="0">
                <a:solidFill>
                  <a:srgbClr val="C00000"/>
                </a:solidFill>
              </a:rPr>
              <a:t>Tools: Theory </a:t>
            </a:r>
            <a:r>
              <a:rPr lang="en-US" sz="3990" b="1" dirty="0">
                <a:solidFill>
                  <a:srgbClr val="C00000"/>
                </a:solidFill>
              </a:rPr>
              <a:t>-&gt; Evidence -&gt; Organizational Practices</a:t>
            </a:r>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11288" r="11924" b="1749"/>
          <a:stretch/>
        </p:blipFill>
        <p:spPr>
          <a:xfrm rot="5400000">
            <a:off x="4584146" y="2273854"/>
            <a:ext cx="3173098" cy="304499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804" y="609600"/>
            <a:ext cx="4416591" cy="6191787"/>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24800" y="609600"/>
            <a:ext cx="4121702" cy="6258176"/>
          </a:xfrm>
          <a:prstGeom prst="rect">
            <a:avLst/>
          </a:prstGeom>
        </p:spPr>
      </p:pic>
    </p:spTree>
    <p:extLst>
      <p:ext uri="{BB962C8B-B14F-4D97-AF65-F5344CB8AC3E}">
        <p14:creationId xmlns:p14="http://schemas.microsoft.com/office/powerpoint/2010/main" val="71646797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89846" y="1439164"/>
            <a:ext cx="8305800" cy="3298825"/>
          </a:xfrm>
        </p:spPr>
        <p:txBody>
          <a:bodyPr>
            <a:noAutofit/>
          </a:bodyPr>
          <a:lstStyle/>
          <a:p>
            <a:r>
              <a:rPr lang="en-US" sz="3600" dirty="0"/>
              <a:t> </a:t>
            </a:r>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3946" y="138926"/>
            <a:ext cx="5638800" cy="1087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96200" y="101078"/>
            <a:ext cx="2286000" cy="142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609600" y="5101275"/>
            <a:ext cx="8686800" cy="1323439"/>
          </a:xfrm>
          <a:prstGeom prst="rect">
            <a:avLst/>
          </a:prstGeom>
          <a:noFill/>
        </p:spPr>
        <p:txBody>
          <a:bodyPr wrap="square" rtlCol="0">
            <a:spAutoFit/>
          </a:bodyPr>
          <a:lstStyle/>
          <a:p>
            <a:r>
              <a:rPr lang="en-US" sz="2000" b="1" dirty="0">
                <a:solidFill>
                  <a:prstClr val="black"/>
                </a:solidFill>
              </a:rPr>
              <a:t>Research Team Leads: 	Annette J. Browne, UBC</a:t>
            </a:r>
          </a:p>
          <a:p>
            <a:r>
              <a:rPr lang="en-US" sz="2000" b="1" dirty="0">
                <a:solidFill>
                  <a:prstClr val="black"/>
                </a:solidFill>
              </a:rPr>
              <a:t>			Colleen </a:t>
            </a:r>
            <a:r>
              <a:rPr lang="en-US" sz="2000" b="1" dirty="0" err="1">
                <a:solidFill>
                  <a:prstClr val="black"/>
                </a:solidFill>
              </a:rPr>
              <a:t>Varcoe</a:t>
            </a:r>
            <a:r>
              <a:rPr lang="en-US" sz="2000" b="1" dirty="0">
                <a:solidFill>
                  <a:prstClr val="black"/>
                </a:solidFill>
              </a:rPr>
              <a:t>, UBC</a:t>
            </a:r>
          </a:p>
          <a:p>
            <a:r>
              <a:rPr lang="en-US" sz="2000" b="1" dirty="0">
                <a:solidFill>
                  <a:prstClr val="black"/>
                </a:solidFill>
              </a:rPr>
              <a:t>			Marilyn Ford-Gilboe,  Western University </a:t>
            </a:r>
          </a:p>
          <a:p>
            <a:r>
              <a:rPr lang="en-US" sz="2000" b="1" dirty="0">
                <a:solidFill>
                  <a:prstClr val="black"/>
                </a:solidFill>
              </a:rPr>
              <a:t>			Nadine </a:t>
            </a:r>
            <a:r>
              <a:rPr lang="en-US" sz="2000" b="1" dirty="0" err="1">
                <a:solidFill>
                  <a:prstClr val="black"/>
                </a:solidFill>
              </a:rPr>
              <a:t>Wathen</a:t>
            </a:r>
            <a:r>
              <a:rPr lang="en-US" sz="2000" b="1" dirty="0">
                <a:solidFill>
                  <a:prstClr val="black"/>
                </a:solidFill>
              </a:rPr>
              <a:t>, Western University  </a:t>
            </a:r>
          </a:p>
        </p:txBody>
      </p:sp>
      <p:sp>
        <p:nvSpPr>
          <p:cNvPr id="6" name="Rectangle 5"/>
          <p:cNvSpPr/>
          <p:nvPr/>
        </p:nvSpPr>
        <p:spPr>
          <a:xfrm>
            <a:off x="609600" y="1802449"/>
            <a:ext cx="11582400" cy="2677656"/>
          </a:xfrm>
          <a:prstGeom prst="rect">
            <a:avLst/>
          </a:prstGeom>
        </p:spPr>
        <p:txBody>
          <a:bodyPr wrap="square">
            <a:spAutoFit/>
          </a:bodyPr>
          <a:lstStyle/>
          <a:p>
            <a:r>
              <a:rPr lang="en-US" sz="2800" b="1" dirty="0">
                <a:solidFill>
                  <a:prstClr val="black"/>
                </a:solidFill>
              </a:rPr>
              <a:t>Programmatic research on: </a:t>
            </a:r>
          </a:p>
          <a:p>
            <a:endParaRPr lang="en-US" sz="2800" b="1" dirty="0">
              <a:solidFill>
                <a:prstClr val="black"/>
              </a:solidFill>
            </a:endParaRPr>
          </a:p>
          <a:p>
            <a:r>
              <a:rPr lang="en-US" sz="2800" b="1" dirty="0">
                <a:solidFill>
                  <a:prstClr val="black"/>
                </a:solidFill>
              </a:rPr>
              <a:t>Impact of a Multi-Component, Organizational Intervention to Enhance </a:t>
            </a:r>
            <a:r>
              <a:rPr lang="en-US" sz="2800" b="1" i="1" dirty="0">
                <a:solidFill>
                  <a:prstClr val="black"/>
                </a:solidFill>
              </a:rPr>
              <a:t>Equity-Oriented Care </a:t>
            </a:r>
            <a:r>
              <a:rPr lang="en-US" sz="2800" b="1" dirty="0">
                <a:solidFill>
                  <a:prstClr val="black"/>
                </a:solidFill>
              </a:rPr>
              <a:t>in Primary Health Care Settings </a:t>
            </a:r>
          </a:p>
          <a:p>
            <a:endParaRPr lang="en-US" sz="2800" b="1" dirty="0">
              <a:solidFill>
                <a:prstClr val="black"/>
              </a:solidFill>
            </a:endParaRPr>
          </a:p>
          <a:p>
            <a:r>
              <a:rPr lang="en-US" sz="2800" b="1" dirty="0">
                <a:solidFill>
                  <a:prstClr val="black"/>
                </a:solidFill>
                <a:hlinkClick r:id="rId5"/>
              </a:rPr>
              <a:t>https://equiphealthcare.ca/</a:t>
            </a:r>
            <a:r>
              <a:rPr lang="en-US" sz="2800" b="1" dirty="0">
                <a:solidFill>
                  <a:prstClr val="black"/>
                </a:solidFill>
              </a:rPr>
              <a:t> </a:t>
            </a:r>
          </a:p>
        </p:txBody>
      </p:sp>
    </p:spTree>
    <p:extLst>
      <p:ext uri="{BB962C8B-B14F-4D97-AF65-F5344CB8AC3E}">
        <p14:creationId xmlns:p14="http://schemas.microsoft.com/office/powerpoint/2010/main" val="311098522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 name="Moon 33"/>
          <p:cNvSpPr/>
          <p:nvPr/>
        </p:nvSpPr>
        <p:spPr>
          <a:xfrm rot="16200000">
            <a:off x="3235516" y="118404"/>
            <a:ext cx="608481" cy="5403110"/>
          </a:xfrm>
          <a:prstGeom prst="moon">
            <a:avLst/>
          </a:prstGeom>
          <a:gradFill>
            <a:gsLst>
              <a:gs pos="0">
                <a:srgbClr val="FFF200"/>
              </a:gs>
              <a:gs pos="45000">
                <a:srgbClr val="FF7A00"/>
              </a:gs>
              <a:gs pos="70000">
                <a:srgbClr val="FF0300"/>
              </a:gs>
              <a:gs pos="100000">
                <a:srgbClr val="4D0808"/>
              </a:gs>
            </a:gsLst>
            <a:lin ang="162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a:solidFill>
                <a:prstClr val="white"/>
              </a:solidFill>
            </a:endParaRPr>
          </a:p>
        </p:txBody>
      </p:sp>
      <p:sp>
        <p:nvSpPr>
          <p:cNvPr id="3" name="Left Brace 2"/>
          <p:cNvSpPr/>
          <p:nvPr/>
        </p:nvSpPr>
        <p:spPr>
          <a:xfrm rot="10800000">
            <a:off x="6967554" y="819877"/>
            <a:ext cx="612932" cy="5791200"/>
          </a:xfrm>
          <a:prstGeom prst="leftBrace">
            <a:avLst>
              <a:gd name="adj1" fmla="val 8333"/>
              <a:gd name="adj2" fmla="val 50000"/>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endParaRPr>
          </a:p>
        </p:txBody>
      </p:sp>
      <p:sp>
        <p:nvSpPr>
          <p:cNvPr id="7" name="TextBox 6"/>
          <p:cNvSpPr txBox="1"/>
          <p:nvPr/>
        </p:nvSpPr>
        <p:spPr>
          <a:xfrm>
            <a:off x="381001" y="3429002"/>
            <a:ext cx="6541991" cy="3375283"/>
          </a:xfrm>
          <a:prstGeom prst="rect">
            <a:avLst/>
          </a:prstGeom>
          <a:noFill/>
          <a:ln>
            <a:solidFill>
              <a:schemeClr val="accent1"/>
            </a:solidFill>
          </a:ln>
        </p:spPr>
        <p:txBody>
          <a:bodyPr wrap="square" rtlCol="0">
            <a:spAutoFit/>
          </a:bodyPr>
          <a:lstStyle/>
          <a:p>
            <a:r>
              <a:rPr lang="en-US" sz="1500" b="1" dirty="0">
                <a:solidFill>
                  <a:prstClr val="black"/>
                </a:solidFill>
              </a:rPr>
              <a:t>10 Strategies to Guide Organizations in Enhancing Capacity for Equity-Oriented Services </a:t>
            </a:r>
            <a:endParaRPr lang="en-US" sz="1500" dirty="0">
              <a:solidFill>
                <a:prstClr val="black"/>
              </a:solidFill>
            </a:endParaRPr>
          </a:p>
          <a:p>
            <a:pPr marL="263525" indent="-263525">
              <a:lnSpc>
                <a:spcPts val="2200"/>
              </a:lnSpc>
              <a:buFont typeface="Arial"/>
              <a:buChar char="•"/>
            </a:pPr>
            <a:r>
              <a:rPr lang="en-US" sz="1500" dirty="0">
                <a:solidFill>
                  <a:prstClr val="black"/>
                </a:solidFill>
              </a:rPr>
              <a:t>Explicit commitment to equity</a:t>
            </a:r>
          </a:p>
          <a:p>
            <a:pPr marL="263525" indent="-263525">
              <a:lnSpc>
                <a:spcPts val="2200"/>
              </a:lnSpc>
              <a:buFont typeface="Arial"/>
              <a:buChar char="•"/>
            </a:pPr>
            <a:r>
              <a:rPr lang="en-US" sz="1500" dirty="0">
                <a:solidFill>
                  <a:prstClr val="black"/>
                </a:solidFill>
              </a:rPr>
              <a:t>Supportive structures, policies, and processes</a:t>
            </a:r>
          </a:p>
          <a:p>
            <a:pPr marL="263525" indent="-263525">
              <a:lnSpc>
                <a:spcPts val="2200"/>
              </a:lnSpc>
              <a:buFont typeface="Arial"/>
              <a:buChar char="•"/>
            </a:pPr>
            <a:r>
              <a:rPr lang="en-US" sz="1500" dirty="0">
                <a:solidFill>
                  <a:prstClr val="black"/>
                </a:solidFill>
              </a:rPr>
              <a:t>Revision use of time</a:t>
            </a:r>
          </a:p>
          <a:p>
            <a:pPr marL="263525" indent="-263525">
              <a:lnSpc>
                <a:spcPts val="2200"/>
              </a:lnSpc>
              <a:buFont typeface="Arial"/>
              <a:buChar char="•"/>
            </a:pPr>
            <a:r>
              <a:rPr lang="en-US" sz="1500" dirty="0">
                <a:solidFill>
                  <a:prstClr val="black"/>
                </a:solidFill>
              </a:rPr>
              <a:t>Attend to power differentials</a:t>
            </a:r>
          </a:p>
          <a:p>
            <a:pPr marL="263525" indent="-263525">
              <a:lnSpc>
                <a:spcPts val="2200"/>
              </a:lnSpc>
              <a:buFont typeface="Arial"/>
              <a:buChar char="•"/>
            </a:pPr>
            <a:r>
              <a:rPr lang="en-US" sz="1500" dirty="0">
                <a:solidFill>
                  <a:prstClr val="black"/>
                </a:solidFill>
              </a:rPr>
              <a:t>Tailor care, programs and services to context</a:t>
            </a:r>
          </a:p>
          <a:p>
            <a:pPr marL="263525" indent="-263525">
              <a:lnSpc>
                <a:spcPts val="2200"/>
              </a:lnSpc>
              <a:buFont typeface="Arial"/>
              <a:buChar char="•"/>
            </a:pPr>
            <a:r>
              <a:rPr lang="en-US" sz="1500" dirty="0">
                <a:solidFill>
                  <a:prstClr val="black"/>
                </a:solidFill>
              </a:rPr>
              <a:t>Actively counter oppression</a:t>
            </a:r>
          </a:p>
          <a:p>
            <a:pPr marL="263525" indent="-263525">
              <a:lnSpc>
                <a:spcPts val="2200"/>
              </a:lnSpc>
              <a:buFont typeface="Arial"/>
              <a:buChar char="•"/>
            </a:pPr>
            <a:r>
              <a:rPr lang="en-US" sz="1500" dirty="0">
                <a:solidFill>
                  <a:prstClr val="black"/>
                </a:solidFill>
              </a:rPr>
              <a:t>Promote community + patient participatory engagement</a:t>
            </a:r>
          </a:p>
          <a:p>
            <a:pPr marL="263525" indent="-263525">
              <a:lnSpc>
                <a:spcPts val="2200"/>
              </a:lnSpc>
              <a:buFont typeface="Arial"/>
              <a:buChar char="•"/>
            </a:pPr>
            <a:r>
              <a:rPr lang="en-US" sz="1500" dirty="0">
                <a:solidFill>
                  <a:prstClr val="black"/>
                </a:solidFill>
              </a:rPr>
              <a:t>Tailor care, programs and services to histories</a:t>
            </a:r>
          </a:p>
          <a:p>
            <a:pPr marL="263525" indent="-263525">
              <a:lnSpc>
                <a:spcPts val="2200"/>
              </a:lnSpc>
              <a:buFont typeface="Arial"/>
              <a:buChar char="•"/>
            </a:pPr>
            <a:r>
              <a:rPr lang="en-US" sz="1500" dirty="0">
                <a:solidFill>
                  <a:prstClr val="black"/>
                </a:solidFill>
              </a:rPr>
              <a:t>Enhance access to social determinants of health</a:t>
            </a:r>
          </a:p>
          <a:p>
            <a:pPr marL="263525" indent="-263525">
              <a:lnSpc>
                <a:spcPts val="2200"/>
              </a:lnSpc>
              <a:buFont typeface="Arial"/>
              <a:buChar char="•"/>
            </a:pPr>
            <a:r>
              <a:rPr lang="en-US" sz="1500" dirty="0">
                <a:solidFill>
                  <a:prstClr val="black"/>
                </a:solidFill>
              </a:rPr>
              <a:t>Optimize use of place and space</a:t>
            </a:r>
            <a:endParaRPr lang="en-US" sz="1500" b="1" dirty="0">
              <a:solidFill>
                <a:prstClr val="black"/>
              </a:solidFill>
            </a:endParaRPr>
          </a:p>
        </p:txBody>
      </p:sp>
      <p:sp>
        <p:nvSpPr>
          <p:cNvPr id="14" name="Left Brace 13"/>
          <p:cNvSpPr/>
          <p:nvPr/>
        </p:nvSpPr>
        <p:spPr>
          <a:xfrm rot="16200000">
            <a:off x="3124200" y="228602"/>
            <a:ext cx="457200" cy="5943599"/>
          </a:xfrm>
          <a:prstGeom prst="leftBrace">
            <a:avLst>
              <a:gd name="adj1" fmla="val 8333"/>
              <a:gd name="adj2" fmla="val 50377"/>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endParaRPr>
          </a:p>
        </p:txBody>
      </p:sp>
      <p:sp>
        <p:nvSpPr>
          <p:cNvPr id="15" name="TextBox 14"/>
          <p:cNvSpPr txBox="1"/>
          <p:nvPr/>
        </p:nvSpPr>
        <p:spPr>
          <a:xfrm>
            <a:off x="2284226" y="-25917"/>
            <a:ext cx="9226259" cy="369332"/>
          </a:xfrm>
          <a:prstGeom prst="rect">
            <a:avLst/>
          </a:prstGeom>
          <a:noFill/>
        </p:spPr>
        <p:txBody>
          <a:bodyPr wrap="square" rtlCol="0">
            <a:spAutoFit/>
          </a:bodyPr>
          <a:lstStyle/>
          <a:p>
            <a:r>
              <a:rPr lang="en-US" b="1" dirty="0">
                <a:solidFill>
                  <a:prstClr val="black"/>
                </a:solidFill>
              </a:rPr>
              <a:t>Framework: Key Dimensions of Equity-Oriented PHC Services</a:t>
            </a:r>
          </a:p>
        </p:txBody>
      </p:sp>
      <p:sp>
        <p:nvSpPr>
          <p:cNvPr id="16" name="TextBox 15"/>
          <p:cNvSpPr txBox="1"/>
          <p:nvPr/>
        </p:nvSpPr>
        <p:spPr>
          <a:xfrm>
            <a:off x="7651162" y="749290"/>
            <a:ext cx="1721438" cy="646331"/>
          </a:xfrm>
          <a:prstGeom prst="rect">
            <a:avLst/>
          </a:prstGeom>
          <a:noFill/>
          <a:ln>
            <a:noFill/>
          </a:ln>
        </p:spPr>
        <p:txBody>
          <a:bodyPr wrap="square" rtlCol="0">
            <a:spAutoFit/>
          </a:bodyPr>
          <a:lstStyle/>
          <a:p>
            <a:r>
              <a:rPr lang="en-US" b="1" dirty="0">
                <a:solidFill>
                  <a:prstClr val="black"/>
                </a:solidFill>
              </a:rPr>
              <a:t>Outcomes: </a:t>
            </a:r>
          </a:p>
          <a:p>
            <a:endParaRPr lang="en-US" dirty="0">
              <a:solidFill>
                <a:prstClr val="black"/>
              </a:solidFill>
            </a:endParaRPr>
          </a:p>
        </p:txBody>
      </p:sp>
      <p:sp>
        <p:nvSpPr>
          <p:cNvPr id="8" name="TextBox 7"/>
          <p:cNvSpPr txBox="1"/>
          <p:nvPr/>
        </p:nvSpPr>
        <p:spPr>
          <a:xfrm>
            <a:off x="7777447" y="4038600"/>
            <a:ext cx="3862348" cy="1569660"/>
          </a:xfrm>
          <a:prstGeom prst="rect">
            <a:avLst/>
          </a:prstGeom>
          <a:noFill/>
          <a:ln>
            <a:solidFill>
              <a:schemeClr val="accent1"/>
            </a:solidFill>
          </a:ln>
        </p:spPr>
        <p:txBody>
          <a:bodyPr wrap="square" rtlCol="0">
            <a:spAutoFit/>
          </a:bodyPr>
          <a:lstStyle/>
          <a:p>
            <a:r>
              <a:rPr lang="en-US" sz="1600" b="1" dirty="0">
                <a:solidFill>
                  <a:prstClr val="black"/>
                </a:solidFill>
              </a:rPr>
              <a:t>Longer term: </a:t>
            </a:r>
          </a:p>
          <a:p>
            <a:pPr marL="285750" indent="-285750">
              <a:buFont typeface="Arial" pitchFamily="34" charset="0"/>
              <a:buChar char="•"/>
            </a:pPr>
            <a:r>
              <a:rPr lang="en-US" sz="1600" dirty="0">
                <a:solidFill>
                  <a:prstClr val="black"/>
                </a:solidFill>
              </a:rPr>
              <a:t>Improved Health and Quality of Life</a:t>
            </a:r>
          </a:p>
          <a:p>
            <a:pPr marL="285750" indent="-285750">
              <a:buFont typeface="Arial" pitchFamily="34" charset="0"/>
              <a:buChar char="•"/>
            </a:pPr>
            <a:r>
              <a:rPr lang="en-US" sz="1600" dirty="0">
                <a:solidFill>
                  <a:prstClr val="black"/>
                </a:solidFill>
              </a:rPr>
              <a:t>Reduced Health Inequities at Population Level</a:t>
            </a:r>
          </a:p>
          <a:p>
            <a:pPr marL="285750" indent="-285750"/>
            <a:endParaRPr lang="en-US" sz="1600" dirty="0">
              <a:solidFill>
                <a:prstClr val="black"/>
              </a:solidFill>
            </a:endParaRPr>
          </a:p>
        </p:txBody>
      </p:sp>
      <p:sp>
        <p:nvSpPr>
          <p:cNvPr id="19" name="TextBox 18"/>
          <p:cNvSpPr txBox="1"/>
          <p:nvPr/>
        </p:nvSpPr>
        <p:spPr>
          <a:xfrm>
            <a:off x="7777447" y="1224714"/>
            <a:ext cx="3862348" cy="2554545"/>
          </a:xfrm>
          <a:prstGeom prst="rect">
            <a:avLst/>
          </a:prstGeom>
          <a:noFill/>
          <a:ln>
            <a:solidFill>
              <a:schemeClr val="accent1"/>
            </a:solidFill>
          </a:ln>
        </p:spPr>
        <p:txBody>
          <a:bodyPr wrap="square" rtlCol="0">
            <a:spAutoFit/>
          </a:bodyPr>
          <a:lstStyle/>
          <a:p>
            <a:r>
              <a:rPr lang="en-US" sz="1600" b="1" dirty="0">
                <a:solidFill>
                  <a:prstClr val="black"/>
                </a:solidFill>
              </a:rPr>
              <a:t>Shorter term:</a:t>
            </a:r>
          </a:p>
          <a:p>
            <a:pPr marL="285750" indent="-285750">
              <a:buFont typeface="Arial"/>
              <a:buChar char="•"/>
            </a:pPr>
            <a:r>
              <a:rPr lang="en-US" sz="1600" dirty="0">
                <a:solidFill>
                  <a:prstClr val="black"/>
                </a:solidFill>
              </a:rPr>
              <a:t>increased effectiveness of services; </a:t>
            </a:r>
          </a:p>
          <a:p>
            <a:pPr marL="285750" indent="-285750">
              <a:buFont typeface="Arial"/>
              <a:buChar char="•"/>
            </a:pPr>
            <a:r>
              <a:rPr lang="en-US" sz="1600" dirty="0">
                <a:solidFill>
                  <a:prstClr val="black"/>
                </a:solidFill>
              </a:rPr>
              <a:t>increased ‘fit’ between people’s needs and services;</a:t>
            </a:r>
          </a:p>
          <a:p>
            <a:pPr marL="285750" indent="-285750">
              <a:buFont typeface="Arial"/>
              <a:buChar char="•"/>
            </a:pPr>
            <a:r>
              <a:rPr lang="en-US" sz="1600" dirty="0">
                <a:solidFill>
                  <a:prstClr val="black"/>
                </a:solidFill>
              </a:rPr>
              <a:t>increased access to resources; </a:t>
            </a:r>
          </a:p>
          <a:p>
            <a:pPr marL="285750" indent="-285750">
              <a:buFont typeface="Arial"/>
              <a:buChar char="•"/>
            </a:pPr>
            <a:r>
              <a:rPr lang="en-US" sz="1600" dirty="0">
                <a:solidFill>
                  <a:prstClr val="black"/>
                </a:solidFill>
              </a:rPr>
              <a:t>increased capacity to manage health; </a:t>
            </a:r>
          </a:p>
          <a:p>
            <a:pPr marL="285750" indent="-285750">
              <a:buFont typeface="Arial"/>
              <a:buChar char="•"/>
            </a:pPr>
            <a:r>
              <a:rPr lang="en-US" sz="1600" dirty="0">
                <a:solidFill>
                  <a:prstClr val="black"/>
                </a:solidFill>
              </a:rPr>
              <a:t>increased client activation</a:t>
            </a:r>
          </a:p>
          <a:p>
            <a:pPr marL="285750" indent="-285750">
              <a:buFont typeface="Arial" pitchFamily="34" charset="0"/>
              <a:buChar char="•"/>
            </a:pPr>
            <a:endParaRPr lang="en-US" sz="1600" dirty="0">
              <a:solidFill>
                <a:prstClr val="black"/>
              </a:solidFill>
            </a:endParaRPr>
          </a:p>
        </p:txBody>
      </p:sp>
      <p:grpSp>
        <p:nvGrpSpPr>
          <p:cNvPr id="21" name="Group 20"/>
          <p:cNvGrpSpPr/>
          <p:nvPr/>
        </p:nvGrpSpPr>
        <p:grpSpPr>
          <a:xfrm>
            <a:off x="1235109" y="354995"/>
            <a:ext cx="4226207" cy="2708921"/>
            <a:chOff x="889368" y="1438313"/>
            <a:chExt cx="4014957" cy="2487550"/>
          </a:xfrm>
        </p:grpSpPr>
        <p:grpSp>
          <p:nvGrpSpPr>
            <p:cNvPr id="22" name="Group 21"/>
            <p:cNvGrpSpPr/>
            <p:nvPr/>
          </p:nvGrpSpPr>
          <p:grpSpPr>
            <a:xfrm>
              <a:off x="889368" y="1438313"/>
              <a:ext cx="3933566" cy="1747604"/>
              <a:chOff x="874391" y="1445392"/>
              <a:chExt cx="7596611" cy="3727677"/>
            </a:xfrm>
          </p:grpSpPr>
          <p:sp>
            <p:nvSpPr>
              <p:cNvPr id="31" name="Oval 30"/>
              <p:cNvSpPr/>
              <p:nvPr/>
            </p:nvSpPr>
            <p:spPr>
              <a:xfrm>
                <a:off x="3746603" y="2385918"/>
                <a:ext cx="4724399" cy="2666999"/>
              </a:xfrm>
              <a:prstGeom prst="ellipse">
                <a:avLst/>
              </a:prstGeom>
              <a:solidFill>
                <a:schemeClr val="accent6">
                  <a:alpha val="7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black"/>
                  </a:solidFill>
                </a:endParaRPr>
              </a:p>
            </p:txBody>
          </p:sp>
          <p:sp>
            <p:nvSpPr>
              <p:cNvPr id="32" name="Oval 31"/>
              <p:cNvSpPr/>
              <p:nvPr/>
            </p:nvSpPr>
            <p:spPr>
              <a:xfrm>
                <a:off x="2542587" y="1445392"/>
                <a:ext cx="4724401" cy="2666999"/>
              </a:xfrm>
              <a:prstGeom prst="ellipse">
                <a:avLst/>
              </a:prstGeom>
              <a:solidFill>
                <a:schemeClr val="accent4">
                  <a:alpha val="7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black"/>
                  </a:solidFill>
                </a:endParaRPr>
              </a:p>
            </p:txBody>
          </p:sp>
          <p:sp>
            <p:nvSpPr>
              <p:cNvPr id="33" name="Oval 32"/>
              <p:cNvSpPr/>
              <p:nvPr/>
            </p:nvSpPr>
            <p:spPr>
              <a:xfrm>
                <a:off x="874391" y="2506069"/>
                <a:ext cx="4724401" cy="2667000"/>
              </a:xfrm>
              <a:prstGeom prst="ellipse">
                <a:avLst/>
              </a:prstGeom>
              <a:solidFill>
                <a:schemeClr val="accent1">
                  <a:alpha val="7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400" dirty="0">
                  <a:solidFill>
                    <a:prstClr val="black"/>
                  </a:solidFill>
                </a:endParaRPr>
              </a:p>
            </p:txBody>
          </p:sp>
        </p:grpSp>
        <p:sp>
          <p:nvSpPr>
            <p:cNvPr id="23" name="TextBox 22"/>
            <p:cNvSpPr txBox="1"/>
            <p:nvPr/>
          </p:nvSpPr>
          <p:spPr>
            <a:xfrm>
              <a:off x="1180161" y="3643237"/>
              <a:ext cx="3724164" cy="282626"/>
            </a:xfrm>
            <a:prstGeom prst="rect">
              <a:avLst/>
            </a:prstGeom>
            <a:noFill/>
          </p:spPr>
          <p:txBody>
            <a:bodyPr wrap="square" rtlCol="0">
              <a:spAutoFit/>
            </a:bodyPr>
            <a:lstStyle/>
            <a:p>
              <a:pPr algn="ctr"/>
              <a:r>
                <a:rPr lang="en-US" sz="1400" b="1" dirty="0">
                  <a:solidFill>
                    <a:prstClr val="black"/>
                  </a:solidFill>
                  <a:effectLst>
                    <a:glow rad="101600">
                      <a:prstClr val="white">
                        <a:alpha val="75000"/>
                      </a:prstClr>
                    </a:glow>
                  </a:effectLst>
                </a:rPr>
                <a:t>Inequity-Responsive Care</a:t>
              </a:r>
            </a:p>
          </p:txBody>
        </p:sp>
        <p:sp>
          <p:nvSpPr>
            <p:cNvPr id="24" name="TextBox 23"/>
            <p:cNvSpPr txBox="1"/>
            <p:nvPr/>
          </p:nvSpPr>
          <p:spPr>
            <a:xfrm>
              <a:off x="889368" y="2350529"/>
              <a:ext cx="2086961" cy="480463"/>
            </a:xfrm>
            <a:prstGeom prst="rect">
              <a:avLst/>
            </a:prstGeom>
            <a:noFill/>
          </p:spPr>
          <p:txBody>
            <a:bodyPr wrap="square" rtlCol="0">
              <a:spAutoFit/>
            </a:bodyPr>
            <a:lstStyle/>
            <a:p>
              <a:pPr algn="ctr" fontAlgn="base">
                <a:spcBef>
                  <a:spcPct val="0"/>
                </a:spcBef>
                <a:spcAft>
                  <a:spcPct val="0"/>
                </a:spcAft>
                <a:defRPr/>
              </a:pPr>
              <a:r>
                <a:rPr lang="en-US" sz="1400" b="1" dirty="0">
                  <a:solidFill>
                    <a:prstClr val="black"/>
                  </a:solidFill>
                  <a:effectLst>
                    <a:glow rad="101600">
                      <a:prstClr val="white">
                        <a:alpha val="75000"/>
                      </a:prstClr>
                    </a:glow>
                  </a:effectLst>
                </a:rPr>
                <a:t>Contextually-Tailored Care </a:t>
              </a:r>
            </a:p>
          </p:txBody>
        </p:sp>
        <p:sp>
          <p:nvSpPr>
            <p:cNvPr id="25" name="TextBox 24"/>
            <p:cNvSpPr txBox="1"/>
            <p:nvPr/>
          </p:nvSpPr>
          <p:spPr>
            <a:xfrm>
              <a:off x="1957803" y="1679482"/>
              <a:ext cx="2052321" cy="678301"/>
            </a:xfrm>
            <a:prstGeom prst="rect">
              <a:avLst/>
            </a:prstGeom>
            <a:noFill/>
            <a:effectLst>
              <a:glow rad="101600">
                <a:schemeClr val="bg1">
                  <a:lumMod val="95000"/>
                  <a:alpha val="75000"/>
                </a:schemeClr>
              </a:glow>
            </a:effectLst>
          </p:spPr>
          <p:txBody>
            <a:bodyPr wrap="square" rtlCol="0">
              <a:spAutoFit/>
            </a:bodyPr>
            <a:lstStyle/>
            <a:p>
              <a:pPr algn="ctr" fontAlgn="base">
                <a:spcBef>
                  <a:spcPct val="0"/>
                </a:spcBef>
                <a:spcAft>
                  <a:spcPct val="0"/>
                </a:spcAft>
                <a:defRPr/>
              </a:pPr>
              <a:r>
                <a:rPr lang="en-US" sz="1400" b="1" dirty="0">
                  <a:solidFill>
                    <a:prstClr val="black"/>
                  </a:solidFill>
                  <a:effectLst>
                    <a:glow rad="101600">
                      <a:prstClr val="white">
                        <a:alpha val="75000"/>
                      </a:prstClr>
                    </a:glow>
                  </a:effectLst>
                </a:rPr>
                <a:t>Trauma- and Violence- Informed Care</a:t>
              </a:r>
            </a:p>
          </p:txBody>
        </p:sp>
        <p:sp>
          <p:nvSpPr>
            <p:cNvPr id="30" name="TextBox 29"/>
            <p:cNvSpPr txBox="1"/>
            <p:nvPr/>
          </p:nvSpPr>
          <p:spPr>
            <a:xfrm>
              <a:off x="3146028" y="2361119"/>
              <a:ext cx="1609454" cy="480463"/>
            </a:xfrm>
            <a:prstGeom prst="rect">
              <a:avLst/>
            </a:prstGeom>
            <a:noFill/>
          </p:spPr>
          <p:txBody>
            <a:bodyPr wrap="square" rtlCol="0">
              <a:spAutoFit/>
            </a:bodyPr>
            <a:lstStyle/>
            <a:p>
              <a:pPr algn="ctr" fontAlgn="base">
                <a:spcBef>
                  <a:spcPct val="0"/>
                </a:spcBef>
                <a:spcAft>
                  <a:spcPct val="0"/>
                </a:spcAft>
                <a:defRPr/>
              </a:pPr>
              <a:r>
                <a:rPr lang="en-US" sz="1400" b="1" dirty="0">
                  <a:solidFill>
                    <a:prstClr val="black"/>
                  </a:solidFill>
                  <a:effectLst>
                    <a:glow rad="101600">
                      <a:prstClr val="white">
                        <a:alpha val="75000"/>
                      </a:prstClr>
                    </a:glow>
                  </a:effectLst>
                </a:rPr>
                <a:t>Culturally Safe Care</a:t>
              </a:r>
            </a:p>
          </p:txBody>
        </p:sp>
      </p:grpSp>
      <p:sp>
        <p:nvSpPr>
          <p:cNvPr id="2" name="Oval 1"/>
          <p:cNvSpPr/>
          <p:nvPr/>
        </p:nvSpPr>
        <p:spPr>
          <a:xfrm>
            <a:off x="2296485" y="1562128"/>
            <a:ext cx="2519781" cy="1268130"/>
          </a:xfrm>
          <a:prstGeom prst="ellipse">
            <a:avLst/>
          </a:prstGeom>
          <a:solidFill>
            <a:srgbClr val="00B050">
              <a:alpha val="47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sp>
        <p:nvSpPr>
          <p:cNvPr id="4" name="TextBox 3"/>
          <p:cNvSpPr txBox="1"/>
          <p:nvPr/>
        </p:nvSpPr>
        <p:spPr>
          <a:xfrm>
            <a:off x="2430517" y="2146169"/>
            <a:ext cx="2141482" cy="307777"/>
          </a:xfrm>
          <a:prstGeom prst="rect">
            <a:avLst/>
          </a:prstGeom>
          <a:noFill/>
        </p:spPr>
        <p:txBody>
          <a:bodyPr wrap="square" rtlCol="0">
            <a:spAutoFit/>
          </a:bodyPr>
          <a:lstStyle/>
          <a:p>
            <a:pPr algn="ctr"/>
            <a:r>
              <a:rPr lang="en-CA" sz="1400" b="1" dirty="0">
                <a:solidFill>
                  <a:prstClr val="black"/>
                </a:solidFill>
                <a:effectLst>
                  <a:glow rad="101600">
                    <a:prstClr val="white">
                      <a:alpha val="75000"/>
                    </a:prstClr>
                  </a:glow>
                </a:effectLst>
              </a:rPr>
              <a:t>Harm Reduction</a:t>
            </a:r>
          </a:p>
        </p:txBody>
      </p:sp>
      <p:sp>
        <p:nvSpPr>
          <p:cNvPr id="5" name="TextBox 4"/>
          <p:cNvSpPr txBox="1"/>
          <p:nvPr/>
        </p:nvSpPr>
        <p:spPr>
          <a:xfrm>
            <a:off x="7565945" y="5791200"/>
            <a:ext cx="4626056" cy="1169551"/>
          </a:xfrm>
          <a:prstGeom prst="rect">
            <a:avLst/>
          </a:prstGeom>
          <a:noFill/>
        </p:spPr>
        <p:txBody>
          <a:bodyPr wrap="square" rtlCol="0">
            <a:spAutoFit/>
          </a:bodyPr>
          <a:lstStyle/>
          <a:p>
            <a:pPr lvl="0"/>
            <a:r>
              <a:rPr lang="en-US" sz="1400" dirty="0"/>
              <a:t>Browne, A. J., </a:t>
            </a:r>
            <a:r>
              <a:rPr lang="en-US" sz="1400" dirty="0" smtClean="0"/>
              <a:t>et al. Closing </a:t>
            </a:r>
            <a:r>
              <a:rPr lang="en-US" sz="1400" dirty="0"/>
              <a:t>the health equity gap: Evidence-based strategies for primary health care organizations. </a:t>
            </a:r>
            <a:r>
              <a:rPr lang="en-US" sz="1400" i="1" dirty="0"/>
              <a:t>International Journal for Equity in Health</a:t>
            </a:r>
            <a:r>
              <a:rPr lang="en-US" sz="1400" dirty="0"/>
              <a:t>, </a:t>
            </a:r>
            <a:r>
              <a:rPr lang="en-US" sz="1400" i="1" dirty="0"/>
              <a:t>11</a:t>
            </a:r>
            <a:r>
              <a:rPr lang="en-US" sz="1400" dirty="0"/>
              <a:t>(59), </a:t>
            </a:r>
            <a:r>
              <a:rPr lang="en-US" sz="1400" dirty="0" err="1"/>
              <a:t>doi</a:t>
            </a:r>
            <a:r>
              <a:rPr lang="en-US" sz="1400" dirty="0"/>
              <a:t>: 10.1186/1475-9276-11-59</a:t>
            </a:r>
          </a:p>
          <a:p>
            <a:endParaRPr lang="en-US" sz="1400" dirty="0"/>
          </a:p>
        </p:txBody>
      </p:sp>
    </p:spTree>
    <p:extLst>
      <p:ext uri="{BB962C8B-B14F-4D97-AF65-F5344CB8AC3E}">
        <p14:creationId xmlns:p14="http://schemas.microsoft.com/office/powerpoint/2010/main" val="392474300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6400800" y="152401"/>
            <a:ext cx="4880304" cy="914400"/>
          </a:xfrm>
          <a:prstGeom prst="rect">
            <a:avLst/>
          </a:prstGeom>
        </p:spPr>
      </p:pic>
      <p:pic>
        <p:nvPicPr>
          <p:cNvPr id="8" name="Picture 7"/>
          <p:cNvPicPr>
            <a:picLocks noChangeAspect="1"/>
          </p:cNvPicPr>
          <p:nvPr/>
        </p:nvPicPr>
        <p:blipFill>
          <a:blip r:embed="rId4"/>
          <a:stretch>
            <a:fillRect/>
          </a:stretch>
        </p:blipFill>
        <p:spPr>
          <a:xfrm>
            <a:off x="1020151" y="2977525"/>
            <a:ext cx="10761297" cy="3651875"/>
          </a:xfrm>
          <a:prstGeom prst="rect">
            <a:avLst/>
          </a:prstGeom>
        </p:spPr>
      </p:pic>
      <p:pic>
        <p:nvPicPr>
          <p:cNvPr id="9" name="Picture 8"/>
          <p:cNvPicPr>
            <a:picLocks noChangeAspect="1"/>
          </p:cNvPicPr>
          <p:nvPr/>
        </p:nvPicPr>
        <p:blipFill>
          <a:blip r:embed="rId5"/>
          <a:stretch>
            <a:fillRect/>
          </a:stretch>
        </p:blipFill>
        <p:spPr>
          <a:xfrm>
            <a:off x="381000" y="1600200"/>
            <a:ext cx="5366983" cy="1117571"/>
          </a:xfrm>
          <a:prstGeom prst="rect">
            <a:avLst/>
          </a:prstGeom>
        </p:spPr>
      </p:pic>
      <p:sp>
        <p:nvSpPr>
          <p:cNvPr id="2" name="TextBox 1"/>
          <p:cNvSpPr txBox="1"/>
          <p:nvPr/>
        </p:nvSpPr>
        <p:spPr>
          <a:xfrm>
            <a:off x="1905000" y="2450068"/>
            <a:ext cx="6781800" cy="369332"/>
          </a:xfrm>
          <a:prstGeom prst="rect">
            <a:avLst/>
          </a:prstGeom>
          <a:noFill/>
        </p:spPr>
        <p:txBody>
          <a:bodyPr wrap="square" rtlCol="0">
            <a:spAutoFit/>
          </a:bodyPr>
          <a:lstStyle/>
          <a:p>
            <a:r>
              <a:rPr lang="en-US" b="1" dirty="0" smtClean="0">
                <a:solidFill>
                  <a:schemeClr val="accent6">
                    <a:lumMod val="75000"/>
                  </a:schemeClr>
                </a:solidFill>
              </a:rPr>
              <a:t>Browne, Varcoe, Ford-Gilboe, </a:t>
            </a:r>
            <a:r>
              <a:rPr lang="en-US" b="1" dirty="0" err="1" smtClean="0">
                <a:solidFill>
                  <a:schemeClr val="accent6">
                    <a:lumMod val="75000"/>
                  </a:schemeClr>
                </a:solidFill>
              </a:rPr>
              <a:t>Wathen</a:t>
            </a:r>
            <a:r>
              <a:rPr lang="en-US" b="1" dirty="0" smtClean="0">
                <a:solidFill>
                  <a:schemeClr val="accent6">
                    <a:lumMod val="75000"/>
                  </a:schemeClr>
                </a:solidFill>
              </a:rPr>
              <a:t> et al . 2015</a:t>
            </a:r>
            <a:endParaRPr lang="en-US" b="1" dirty="0">
              <a:solidFill>
                <a:schemeClr val="accent6">
                  <a:lumMod val="75000"/>
                </a:schemeClr>
              </a:solidFill>
            </a:endParaRPr>
          </a:p>
        </p:txBody>
      </p:sp>
    </p:spTree>
    <p:extLst>
      <p:ext uri="{BB962C8B-B14F-4D97-AF65-F5344CB8AC3E}">
        <p14:creationId xmlns:p14="http://schemas.microsoft.com/office/powerpoint/2010/main" val="77725658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29670"/>
            <a:ext cx="8960296" cy="1600200"/>
          </a:xfrm>
        </p:spPr>
        <p:txBody>
          <a:bodyPr>
            <a:noAutofit/>
          </a:bodyPr>
          <a:lstStyle/>
          <a:p>
            <a:r>
              <a:rPr lang="en-US" sz="3600" b="1" dirty="0">
                <a:solidFill>
                  <a:srgbClr val="C00000"/>
                </a:solidFill>
              </a:rPr>
              <a:t>The EQUIP Intervention</a:t>
            </a:r>
            <a:r>
              <a:rPr lang="en-US" sz="3600" dirty="0">
                <a:solidFill>
                  <a:srgbClr val="C00000"/>
                </a:solidFill>
              </a:rPr>
              <a:t/>
            </a:r>
            <a:br>
              <a:rPr lang="en-US" sz="3600" dirty="0">
                <a:solidFill>
                  <a:srgbClr val="C00000"/>
                </a:solidFill>
              </a:rPr>
            </a:br>
            <a:r>
              <a:rPr lang="en-US" sz="3600" b="1" dirty="0">
                <a:solidFill>
                  <a:srgbClr val="C00000"/>
                </a:solidFill>
                <a:effectLst>
                  <a:outerShdw blurRad="38100" dist="38100" dir="2700000" algn="tl">
                    <a:srgbClr val="000000">
                      <a:alpha val="43137"/>
                    </a:srgbClr>
                  </a:outerShdw>
                </a:effectLst>
              </a:rPr>
              <a:t/>
            </a:r>
            <a:br>
              <a:rPr lang="en-US" sz="3600" b="1" dirty="0">
                <a:solidFill>
                  <a:srgbClr val="C00000"/>
                </a:solidFill>
                <a:effectLst>
                  <a:outerShdw blurRad="38100" dist="38100" dir="2700000" algn="tl">
                    <a:srgbClr val="000000">
                      <a:alpha val="43137"/>
                    </a:srgbClr>
                  </a:outerShdw>
                </a:effectLst>
              </a:rPr>
            </a:br>
            <a:endParaRPr lang="en-US" sz="3600" dirty="0">
              <a:solidFill>
                <a:srgbClr val="C00000"/>
              </a:solidFill>
            </a:endParaRPr>
          </a:p>
        </p:txBody>
      </p:sp>
      <p:sp>
        <p:nvSpPr>
          <p:cNvPr id="4" name="Content Placeholder 3"/>
          <p:cNvSpPr>
            <a:spLocks noGrp="1"/>
          </p:cNvSpPr>
          <p:nvPr>
            <p:ph idx="1"/>
          </p:nvPr>
        </p:nvSpPr>
        <p:spPr>
          <a:xfrm>
            <a:off x="304800" y="1458038"/>
            <a:ext cx="11963400" cy="5171362"/>
          </a:xfrm>
        </p:spPr>
        <p:txBody>
          <a:bodyPr>
            <a:noAutofit/>
          </a:bodyPr>
          <a:lstStyle/>
          <a:p>
            <a:pPr marL="82296" indent="0">
              <a:buClr>
                <a:schemeClr val="accent2"/>
              </a:buClr>
              <a:buNone/>
            </a:pPr>
            <a:r>
              <a:rPr lang="en-US" sz="2600" b="1" i="1" dirty="0"/>
              <a:t>Stage 1:</a:t>
            </a:r>
            <a:r>
              <a:rPr lang="en-US" sz="2600" b="1" dirty="0"/>
              <a:t> </a:t>
            </a:r>
            <a:r>
              <a:rPr lang="en-US" sz="2600" b="1" dirty="0">
                <a:solidFill>
                  <a:srgbClr val="C00000"/>
                </a:solidFill>
              </a:rPr>
              <a:t>Staff Education</a:t>
            </a:r>
            <a:r>
              <a:rPr lang="en-US" sz="2600" b="1" dirty="0"/>
              <a:t> </a:t>
            </a:r>
            <a:r>
              <a:rPr lang="en-US" sz="2600" dirty="0"/>
              <a:t>(~6 months) </a:t>
            </a:r>
          </a:p>
          <a:p>
            <a:pPr marL="684213" lvl="2" indent="-514350">
              <a:buFont typeface="+mj-lt"/>
              <a:buAutoNum type="alphaUcPeriod"/>
            </a:pPr>
            <a:r>
              <a:rPr lang="en-US" sz="2600" dirty="0"/>
              <a:t>Orientation to Equity-Oriented PHC (2 </a:t>
            </a:r>
            <a:r>
              <a:rPr lang="en-US" sz="2600" dirty="0" err="1"/>
              <a:t>hrs</a:t>
            </a:r>
            <a:r>
              <a:rPr lang="en-US" sz="2600" dirty="0"/>
              <a:t>)</a:t>
            </a:r>
          </a:p>
          <a:p>
            <a:pPr marL="684213" lvl="2" indent="-514350">
              <a:buFont typeface="+mj-lt"/>
              <a:buAutoNum type="alphaUcPeriod"/>
            </a:pPr>
            <a:r>
              <a:rPr lang="en-US" sz="2600" dirty="0"/>
              <a:t>Indigenous Cultural Safety + Countering Discrimination (8 </a:t>
            </a:r>
            <a:r>
              <a:rPr lang="en-US" sz="2600" dirty="0" err="1"/>
              <a:t>hrs</a:t>
            </a:r>
            <a:r>
              <a:rPr lang="en-US" sz="2600" dirty="0"/>
              <a:t> online + 2 </a:t>
            </a:r>
            <a:r>
              <a:rPr lang="en-US" sz="2600" dirty="0" err="1"/>
              <a:t>hrs</a:t>
            </a:r>
            <a:r>
              <a:rPr lang="en-US" sz="2600" dirty="0"/>
              <a:t> F2F)</a:t>
            </a:r>
          </a:p>
          <a:p>
            <a:pPr marL="684213" lvl="2" indent="-514350">
              <a:buFont typeface="+mj-lt"/>
              <a:buAutoNum type="alphaUcPeriod"/>
            </a:pPr>
            <a:r>
              <a:rPr lang="en-US" sz="2600" dirty="0"/>
              <a:t>Trauma and Violence-Informed Care (8 </a:t>
            </a:r>
            <a:r>
              <a:rPr lang="en-US" sz="2600" dirty="0" err="1"/>
              <a:t>hr</a:t>
            </a:r>
            <a:r>
              <a:rPr lang="en-US" sz="2600" dirty="0"/>
              <a:t> workshop)</a:t>
            </a:r>
          </a:p>
          <a:p>
            <a:pPr marL="82296" indent="0">
              <a:buClr>
                <a:schemeClr val="accent2"/>
              </a:buClr>
              <a:buNone/>
            </a:pPr>
            <a:endParaRPr lang="en-US" b="1" dirty="0"/>
          </a:p>
          <a:p>
            <a:pPr marL="82296" indent="0">
              <a:buClr>
                <a:schemeClr val="accent2"/>
              </a:buClr>
              <a:buNone/>
            </a:pPr>
            <a:endParaRPr lang="en-US" i="1" dirty="0"/>
          </a:p>
          <a:p>
            <a:pPr marL="82296" indent="0">
              <a:buClr>
                <a:schemeClr val="accent2"/>
              </a:buClr>
              <a:buNone/>
            </a:pPr>
            <a:endParaRPr lang="en-US" i="1" dirty="0"/>
          </a:p>
          <a:p>
            <a:pPr marL="82296" indent="0">
              <a:buClr>
                <a:schemeClr val="accent2"/>
              </a:buClr>
              <a:buNone/>
            </a:pPr>
            <a:r>
              <a:rPr lang="en-US" sz="2600" b="1" i="1" dirty="0"/>
              <a:t>Stage 2</a:t>
            </a:r>
            <a:r>
              <a:rPr lang="en-US" sz="2600" dirty="0">
                <a:solidFill>
                  <a:srgbClr val="C00000"/>
                </a:solidFill>
              </a:rPr>
              <a:t>: </a:t>
            </a:r>
            <a:r>
              <a:rPr lang="en-US" sz="2600" b="1" dirty="0">
                <a:solidFill>
                  <a:srgbClr val="C00000"/>
                </a:solidFill>
              </a:rPr>
              <a:t>Organizational Integration and Tailoring </a:t>
            </a:r>
            <a:r>
              <a:rPr lang="en-US" sz="2600" b="1" dirty="0"/>
              <a:t>of Specific Strategies to the Local Context (~6 months)</a:t>
            </a:r>
          </a:p>
          <a:p>
            <a:endParaRPr lang="en-US" sz="2000" b="1" dirty="0"/>
          </a:p>
          <a:p>
            <a:endParaRPr lang="en-US" sz="2000"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96200" y="0"/>
            <a:ext cx="4332846" cy="731520"/>
          </a:xfrm>
          <a:prstGeom prst="rect">
            <a:avLst/>
          </a:prstGeom>
        </p:spPr>
      </p:pic>
      <p:sp>
        <p:nvSpPr>
          <p:cNvPr id="3" name="Curved Left Arrow 2"/>
          <p:cNvSpPr/>
          <p:nvPr/>
        </p:nvSpPr>
        <p:spPr>
          <a:xfrm>
            <a:off x="8762176" y="3304457"/>
            <a:ext cx="731520" cy="1216152"/>
          </a:xfrm>
          <a:prstGeom prst="curvedLef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black"/>
              </a:solidFill>
            </a:endParaRPr>
          </a:p>
        </p:txBody>
      </p:sp>
      <p:sp>
        <p:nvSpPr>
          <p:cNvPr id="6" name="Curved Left Arrow 5"/>
          <p:cNvSpPr/>
          <p:nvPr/>
        </p:nvSpPr>
        <p:spPr>
          <a:xfrm rot="11016357">
            <a:off x="1913626" y="3272201"/>
            <a:ext cx="731520" cy="1216152"/>
          </a:xfrm>
          <a:prstGeom prst="curvedLef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black"/>
              </a:solidFill>
            </a:endParaRPr>
          </a:p>
        </p:txBody>
      </p:sp>
      <p:sp>
        <p:nvSpPr>
          <p:cNvPr id="8" name="Oval 7"/>
          <p:cNvSpPr/>
          <p:nvPr/>
        </p:nvSpPr>
        <p:spPr>
          <a:xfrm>
            <a:off x="3092909" y="3381145"/>
            <a:ext cx="5334000" cy="976760"/>
          </a:xfrm>
          <a:prstGeom prst="ellipse">
            <a:avLst/>
          </a:prstGeom>
          <a:solidFill>
            <a:srgbClr val="C00000">
              <a:alpha val="29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400" dirty="0">
                <a:solidFill>
                  <a:prstClr val="black"/>
                </a:solidFill>
              </a:rPr>
              <a:t>Practice Consultant Facilitator</a:t>
            </a:r>
          </a:p>
        </p:txBody>
      </p:sp>
    </p:spTree>
    <p:extLst>
      <p:ext uri="{BB962C8B-B14F-4D97-AF65-F5344CB8AC3E}">
        <p14:creationId xmlns:p14="http://schemas.microsoft.com/office/powerpoint/2010/main" val="26725816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4801" y="6019801"/>
            <a:ext cx="3492193" cy="628883"/>
          </a:xfrm>
          <a:prstGeom prst="rect">
            <a:avLst/>
          </a:prstGeom>
        </p:spPr>
      </p:pic>
      <p:sp>
        <p:nvSpPr>
          <p:cNvPr id="5" name="TextBox 4"/>
          <p:cNvSpPr txBox="1"/>
          <p:nvPr/>
        </p:nvSpPr>
        <p:spPr>
          <a:xfrm>
            <a:off x="762000" y="107766"/>
            <a:ext cx="10940392" cy="1200329"/>
          </a:xfrm>
          <a:prstGeom prst="rect">
            <a:avLst/>
          </a:prstGeom>
          <a:solidFill>
            <a:schemeClr val="bg1"/>
          </a:solidFill>
        </p:spPr>
        <p:txBody>
          <a:bodyPr wrap="square" rtlCol="0">
            <a:spAutoFit/>
          </a:bodyPr>
          <a:lstStyle/>
          <a:p>
            <a:pPr algn="ctr"/>
            <a:r>
              <a:rPr lang="en-CA" sz="2400" b="1" dirty="0">
                <a:solidFill>
                  <a:srgbClr val="C00000"/>
                </a:solidFill>
              </a:rPr>
              <a:t>Evaluating Intervention Impacts:</a:t>
            </a:r>
          </a:p>
          <a:p>
            <a:endParaRPr lang="en-CA" sz="2400" b="1" dirty="0">
              <a:solidFill>
                <a:srgbClr val="C00000"/>
              </a:solidFill>
            </a:endParaRPr>
          </a:p>
          <a:p>
            <a:endParaRPr lang="en-US" sz="2400" dirty="0"/>
          </a:p>
        </p:txBody>
      </p:sp>
      <p:pic>
        <p:nvPicPr>
          <p:cNvPr id="7" name="Picture 6"/>
          <p:cNvPicPr>
            <a:picLocks noChangeAspect="1"/>
          </p:cNvPicPr>
          <p:nvPr/>
        </p:nvPicPr>
        <p:blipFill>
          <a:blip r:embed="rId4"/>
          <a:stretch>
            <a:fillRect/>
          </a:stretch>
        </p:blipFill>
        <p:spPr>
          <a:xfrm>
            <a:off x="228600" y="2667001"/>
            <a:ext cx="4112025" cy="3082581"/>
          </a:xfrm>
          <a:prstGeom prst="rect">
            <a:avLst/>
          </a:prstGeom>
        </p:spPr>
      </p:pic>
      <p:graphicFrame>
        <p:nvGraphicFramePr>
          <p:cNvPr id="6" name="Table 5"/>
          <p:cNvGraphicFramePr>
            <a:graphicFrameLocks noGrp="1"/>
          </p:cNvGraphicFramePr>
          <p:nvPr>
            <p:extLst>
              <p:ext uri="{D42A27DB-BD31-4B8C-83A1-F6EECF244321}">
                <p14:modId xmlns:p14="http://schemas.microsoft.com/office/powerpoint/2010/main" val="74923541"/>
              </p:ext>
            </p:extLst>
          </p:nvPr>
        </p:nvGraphicFramePr>
        <p:xfrm>
          <a:off x="2667000" y="978149"/>
          <a:ext cx="8273990" cy="1051560"/>
        </p:xfrm>
        <a:graphic>
          <a:graphicData uri="http://schemas.openxmlformats.org/drawingml/2006/table">
            <a:tbl>
              <a:tblPr firstRow="1" bandRow="1"/>
              <a:tblGrid>
                <a:gridCol w="4136995">
                  <a:extLst>
                    <a:ext uri="{9D8B030D-6E8A-4147-A177-3AD203B41FA5}">
                      <a16:colId xmlns:a16="http://schemas.microsoft.com/office/drawing/2014/main" xmlns="" val="20000"/>
                    </a:ext>
                  </a:extLst>
                </a:gridCol>
                <a:gridCol w="4136995">
                  <a:extLst>
                    <a:ext uri="{9D8B030D-6E8A-4147-A177-3AD203B41FA5}">
                      <a16:colId xmlns:a16="http://schemas.microsoft.com/office/drawing/2014/main" xmlns="" val="20001"/>
                    </a:ext>
                  </a:extLst>
                </a:gridCol>
              </a:tblGrid>
              <a:tr h="533400">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r>
                        <a:rPr lang="en-CA" sz="2800" b="0" baseline="0" dirty="0" smtClean="0">
                          <a:solidFill>
                            <a:schemeClr val="tx1"/>
                          </a:solidFill>
                        </a:rPr>
                        <a:t>Patient Interviews</a:t>
                      </a:r>
                      <a:endParaRPr lang="en-CA" sz="2800" b="0" dirty="0">
                        <a:solidFill>
                          <a:schemeClr val="tx1"/>
                        </a:solidFill>
                      </a:endParaRP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lumMod val="20000"/>
                        <a:lumOff val="80000"/>
                      </a:srgbClr>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r>
                        <a:rPr lang="en-CA" sz="2800" b="0" dirty="0" smtClean="0">
                          <a:solidFill>
                            <a:schemeClr val="tx1"/>
                          </a:solidFill>
                        </a:rPr>
                        <a:t>Staff Surveys</a:t>
                      </a:r>
                      <a:r>
                        <a:rPr lang="en-CA" sz="2800" b="0" baseline="0" dirty="0" smtClean="0">
                          <a:solidFill>
                            <a:schemeClr val="tx1"/>
                          </a:solidFill>
                        </a:rPr>
                        <a:t> &amp; Interviews</a:t>
                      </a:r>
                      <a:endParaRPr lang="en-CA" sz="2800" b="0" dirty="0">
                        <a:solidFill>
                          <a:schemeClr val="tx1"/>
                        </a:solidFill>
                      </a:endParaRP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lumMod val="20000"/>
                        <a:lumOff val="80000"/>
                      </a:srgbClr>
                    </a:solidFill>
                  </a:tcPr>
                </a:tc>
                <a:extLst>
                  <a:ext uri="{0D108BD9-81ED-4DB2-BD59-A6C34878D82A}">
                    <a16:rowId xmlns:a16="http://schemas.microsoft.com/office/drawing/2014/main" xmlns="" val="10000"/>
                  </a:ext>
                </a:extLst>
              </a:tr>
              <a:tr h="449360">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CA" sz="2800" dirty="0" smtClean="0">
                          <a:solidFill>
                            <a:schemeClr val="tx1"/>
                          </a:solidFill>
                        </a:rPr>
                        <a:t>Participant</a:t>
                      </a:r>
                      <a:r>
                        <a:rPr lang="en-CA" sz="2800" baseline="0" dirty="0" smtClean="0">
                          <a:solidFill>
                            <a:schemeClr val="tx1"/>
                          </a:solidFill>
                        </a:rPr>
                        <a:t> Observation</a:t>
                      </a:r>
                      <a:endParaRPr lang="en-CA" sz="2800" dirty="0">
                        <a:solidFill>
                          <a:schemeClr val="tx1"/>
                        </a:solidFill>
                      </a:endParaRP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lumMod val="20000"/>
                        <a:lumOff val="8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CA" sz="2800" dirty="0" smtClean="0"/>
                        <a:t>Document</a:t>
                      </a:r>
                      <a:r>
                        <a:rPr lang="en-CA" sz="2800" baseline="0" dirty="0" smtClean="0"/>
                        <a:t> Analysis </a:t>
                      </a:r>
                      <a:endParaRPr lang="en-CA" sz="2800" dirty="0"/>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lumMod val="20000"/>
                        <a:lumOff val="80000"/>
                      </a:srgbClr>
                    </a:solidFill>
                  </a:tcPr>
                </a:tc>
                <a:extLst>
                  <a:ext uri="{0D108BD9-81ED-4DB2-BD59-A6C34878D82A}">
                    <a16:rowId xmlns:a16="http://schemas.microsoft.com/office/drawing/2014/main" xmlns="" val="10001"/>
                  </a:ext>
                </a:extLst>
              </a:tr>
            </a:tbl>
          </a:graphicData>
        </a:graphic>
      </p:graphicFrame>
      <p:sp>
        <p:nvSpPr>
          <p:cNvPr id="2" name="TextBox 1"/>
          <p:cNvSpPr txBox="1"/>
          <p:nvPr/>
        </p:nvSpPr>
        <p:spPr>
          <a:xfrm>
            <a:off x="4648200" y="2324423"/>
            <a:ext cx="7391400" cy="4324261"/>
          </a:xfrm>
          <a:prstGeom prst="rect">
            <a:avLst/>
          </a:prstGeom>
          <a:noFill/>
        </p:spPr>
        <p:txBody>
          <a:bodyPr wrap="square" rtlCol="0">
            <a:spAutoFit/>
          </a:bodyPr>
          <a:lstStyle/>
          <a:p>
            <a:pPr marL="63500"/>
            <a:r>
              <a:rPr lang="en-US" sz="2500" b="1" dirty="0">
                <a:solidFill>
                  <a:srgbClr val="C00000"/>
                </a:solidFill>
                <a:latin typeface="Calibri"/>
              </a:rPr>
              <a:t>Structured Interviews with Patient Cohort (N = 567) </a:t>
            </a:r>
          </a:p>
          <a:p>
            <a:pPr marL="800100" lvl="1" indent="-342900">
              <a:buFont typeface="Arial" panose="020B0604020202020204" pitchFamily="34" charset="0"/>
              <a:buChar char="•"/>
            </a:pPr>
            <a:r>
              <a:rPr lang="en-US" sz="2500" b="1" dirty="0">
                <a:solidFill>
                  <a:prstClr val="black"/>
                </a:solidFill>
                <a:latin typeface="Calibri"/>
              </a:rPr>
              <a:t>4 times over 2.5 years   </a:t>
            </a:r>
          </a:p>
          <a:p>
            <a:pPr marL="800100" lvl="1" indent="-342900">
              <a:buFont typeface="Arial" panose="020B0604020202020204" pitchFamily="34" charset="0"/>
              <a:buChar char="•"/>
            </a:pPr>
            <a:r>
              <a:rPr lang="en-US" sz="2500" b="1" dirty="0">
                <a:solidFill>
                  <a:prstClr val="black"/>
                </a:solidFill>
                <a:latin typeface="Calibri"/>
              </a:rPr>
              <a:t>Measures of Health Care Experiences and Health Status</a:t>
            </a:r>
          </a:p>
          <a:p>
            <a:pPr lvl="0">
              <a:lnSpc>
                <a:spcPct val="150000"/>
              </a:lnSpc>
            </a:pPr>
            <a:r>
              <a:rPr lang="en-US" sz="2500" b="1" dirty="0">
                <a:solidFill>
                  <a:srgbClr val="C00000"/>
                </a:solidFill>
                <a:latin typeface="Calibri"/>
              </a:rPr>
              <a:t>Staff Survey (n=85) </a:t>
            </a:r>
          </a:p>
          <a:p>
            <a:pPr marL="800100" lvl="1" indent="-342900">
              <a:buFont typeface="Arial" panose="020B0604020202020204" pitchFamily="34" charset="0"/>
              <a:buChar char="•"/>
            </a:pPr>
            <a:r>
              <a:rPr lang="en-US" sz="2500" b="1" dirty="0">
                <a:solidFill>
                  <a:prstClr val="black"/>
                </a:solidFill>
                <a:latin typeface="Calibri"/>
              </a:rPr>
              <a:t>Baseline, 12 and 24 months later  </a:t>
            </a:r>
          </a:p>
          <a:p>
            <a:pPr lvl="0">
              <a:lnSpc>
                <a:spcPct val="150000"/>
              </a:lnSpc>
            </a:pPr>
            <a:r>
              <a:rPr lang="en-US" sz="2500" b="1" dirty="0">
                <a:solidFill>
                  <a:srgbClr val="C00000"/>
                </a:solidFill>
                <a:latin typeface="Calibri"/>
              </a:rPr>
              <a:t>Contextual and Policy Analysis:</a:t>
            </a:r>
            <a:r>
              <a:rPr lang="en-US" sz="2500" b="1" dirty="0">
                <a:solidFill>
                  <a:srgbClr val="FF0000"/>
                </a:solidFill>
                <a:latin typeface="Calibri"/>
              </a:rPr>
              <a:t> </a:t>
            </a:r>
          </a:p>
          <a:p>
            <a:pPr marL="800100" lvl="1" indent="-342900">
              <a:buFont typeface="Arial" panose="020B0604020202020204" pitchFamily="34" charset="0"/>
              <a:buChar char="•"/>
            </a:pPr>
            <a:r>
              <a:rPr lang="en-US" sz="2500" b="1" dirty="0">
                <a:solidFill>
                  <a:prstClr val="black"/>
                </a:solidFill>
                <a:latin typeface="Calibri"/>
              </a:rPr>
              <a:t>Organizational and Funding Policies</a:t>
            </a:r>
          </a:p>
          <a:p>
            <a:pPr marL="800100" lvl="1" indent="-342900">
              <a:buFont typeface="Arial" panose="020B0604020202020204" pitchFamily="34" charset="0"/>
              <a:buChar char="•"/>
            </a:pPr>
            <a:r>
              <a:rPr lang="en-US" sz="2500" b="1" dirty="0">
                <a:solidFill>
                  <a:prstClr val="black"/>
                </a:solidFill>
                <a:latin typeface="Calibri"/>
              </a:rPr>
              <a:t>Local, Regional and National Health Status Comparisons</a:t>
            </a:r>
          </a:p>
        </p:txBody>
      </p:sp>
    </p:spTree>
    <p:extLst>
      <p:ext uri="{BB962C8B-B14F-4D97-AF65-F5344CB8AC3E}">
        <p14:creationId xmlns:p14="http://schemas.microsoft.com/office/powerpoint/2010/main" val="121485421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1" y="1058409"/>
            <a:ext cx="11708784" cy="1325563"/>
          </a:xfrm>
        </p:spPr>
        <p:txBody>
          <a:bodyPr>
            <a:noAutofit/>
          </a:bodyPr>
          <a:lstStyle/>
          <a:p>
            <a:pPr algn="ctr"/>
            <a:r>
              <a:rPr lang="en-US" sz="4000" b="1" dirty="0">
                <a:solidFill>
                  <a:srgbClr val="C00000"/>
                </a:solidFill>
                <a:latin typeface="+mn-lt"/>
              </a:rPr>
              <a:t>Context Matters: </a:t>
            </a:r>
            <a:r>
              <a:rPr lang="en-US" sz="4000" b="1" dirty="0" smtClean="0">
                <a:solidFill>
                  <a:srgbClr val="C00000"/>
                </a:solidFill>
                <a:latin typeface="+mn-lt"/>
              </a:rPr>
              <a:t/>
            </a:r>
            <a:br>
              <a:rPr lang="en-US" sz="4000" b="1" dirty="0" smtClean="0">
                <a:solidFill>
                  <a:srgbClr val="C00000"/>
                </a:solidFill>
                <a:latin typeface="+mn-lt"/>
              </a:rPr>
            </a:br>
            <a:r>
              <a:rPr lang="en-US" sz="4000" b="1" dirty="0" smtClean="0">
                <a:solidFill>
                  <a:srgbClr val="C00000"/>
                </a:solidFill>
                <a:latin typeface="+mn-lt"/>
              </a:rPr>
              <a:t>Solutions to Enable Equity-Oriented </a:t>
            </a:r>
            <a:r>
              <a:rPr lang="en-US" sz="4000" b="1" dirty="0">
                <a:solidFill>
                  <a:srgbClr val="C00000"/>
                </a:solidFill>
                <a:latin typeface="+mn-lt"/>
              </a:rPr>
              <a:t>Care   </a:t>
            </a:r>
          </a:p>
        </p:txBody>
      </p:sp>
      <p:sp>
        <p:nvSpPr>
          <p:cNvPr id="3" name="Content Placeholder 2"/>
          <p:cNvSpPr>
            <a:spLocks noGrp="1"/>
          </p:cNvSpPr>
          <p:nvPr>
            <p:ph idx="1"/>
          </p:nvPr>
        </p:nvSpPr>
        <p:spPr>
          <a:xfrm>
            <a:off x="239487" y="2362201"/>
            <a:ext cx="10489585" cy="4351338"/>
          </a:xfrm>
        </p:spPr>
        <p:txBody>
          <a:bodyPr/>
          <a:lstStyle/>
          <a:p>
            <a:pPr marL="0" indent="0">
              <a:buNone/>
            </a:pPr>
            <a:endParaRPr lang="en-US" dirty="0" smtClean="0"/>
          </a:p>
          <a:p>
            <a:pPr marL="0" indent="0">
              <a:buNone/>
            </a:pPr>
            <a:endParaRPr lang="en-US" dirty="0"/>
          </a:p>
        </p:txBody>
      </p:sp>
      <p:pic>
        <p:nvPicPr>
          <p:cNvPr id="4" name="ihover-img" descr="This is a guest post by Brad Aronson. Brad is an angel investor ..."/>
          <p:cNvPicPr/>
          <p:nvPr/>
        </p:nvPicPr>
        <p:blipFill>
          <a:blip r:embed="rId3">
            <a:extLst>
              <a:ext uri="{28A0092B-C50C-407E-A947-70E740481C1C}">
                <a14:useLocalDpi xmlns:a14="http://schemas.microsoft.com/office/drawing/2010/main" val="0"/>
              </a:ext>
            </a:extLst>
          </a:blip>
          <a:srcRect/>
          <a:stretch>
            <a:fillRect/>
          </a:stretch>
        </p:blipFill>
        <p:spPr bwMode="auto">
          <a:xfrm>
            <a:off x="3398304" y="2759368"/>
            <a:ext cx="4171950" cy="3314701"/>
          </a:xfrm>
          <a:prstGeom prst="rect">
            <a:avLst/>
          </a:prstGeom>
          <a:noFill/>
          <a:ln>
            <a:noFill/>
          </a:ln>
        </p:spPr>
      </p:pic>
      <p:pic>
        <p:nvPicPr>
          <p:cNvPr id="5" name="Picture 4"/>
          <p:cNvPicPr>
            <a:picLocks noChangeAspect="1"/>
          </p:cNvPicPr>
          <p:nvPr/>
        </p:nvPicPr>
        <p:blipFill>
          <a:blip r:embed="rId4"/>
          <a:stretch>
            <a:fillRect/>
          </a:stretch>
        </p:blipFill>
        <p:spPr>
          <a:xfrm>
            <a:off x="228601" y="90783"/>
            <a:ext cx="3261643" cy="548688"/>
          </a:xfrm>
          <a:prstGeom prst="rect">
            <a:avLst/>
          </a:prstGeom>
        </p:spPr>
      </p:pic>
    </p:spTree>
    <p:extLst>
      <p:ext uri="{BB962C8B-B14F-4D97-AF65-F5344CB8AC3E}">
        <p14:creationId xmlns:p14="http://schemas.microsoft.com/office/powerpoint/2010/main" val="110187788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A6199D91-42FF-4694-8355-548C59AC4D37}" type="slidenum">
              <a:rPr lang="en-CA" smtClean="0">
                <a:solidFill>
                  <a:srgbClr val="FFFFFF"/>
                </a:solidFill>
              </a:rPr>
              <a:pPr>
                <a:defRPr/>
              </a:pPr>
              <a:t>8</a:t>
            </a:fld>
            <a:endParaRPr lang="en-CA" dirty="0">
              <a:solidFill>
                <a:srgbClr val="FFFFFF"/>
              </a:solidFill>
            </a:endParaRPr>
          </a:p>
        </p:txBody>
      </p:sp>
      <p:sp>
        <p:nvSpPr>
          <p:cNvPr id="4" name="TextBox 3"/>
          <p:cNvSpPr txBox="1"/>
          <p:nvPr/>
        </p:nvSpPr>
        <p:spPr>
          <a:xfrm rot="10800000" flipV="1">
            <a:off x="425451" y="723658"/>
            <a:ext cx="6159500" cy="1815882"/>
          </a:xfrm>
          <a:prstGeom prst="rect">
            <a:avLst/>
          </a:prstGeom>
          <a:noFill/>
        </p:spPr>
        <p:txBody>
          <a:bodyPr wrap="square" rtlCol="0">
            <a:spAutoFit/>
          </a:bodyPr>
          <a:lstStyle/>
          <a:p>
            <a:pPr algn="r"/>
            <a:endParaRPr lang="en-US" sz="2800" dirty="0">
              <a:solidFill>
                <a:prstClr val="black"/>
              </a:solidFill>
            </a:endParaRPr>
          </a:p>
          <a:p>
            <a:pPr algn="r"/>
            <a:r>
              <a:rPr lang="en-US" sz="2800" b="1" i="1" dirty="0">
                <a:solidFill>
                  <a:prstClr val="black"/>
                </a:solidFill>
              </a:rPr>
              <a:t>“Lining up outside our clinic”</a:t>
            </a:r>
            <a:endParaRPr lang="en-US" sz="2800" b="1" dirty="0">
              <a:solidFill>
                <a:prstClr val="black"/>
              </a:solidFill>
            </a:endParaRPr>
          </a:p>
          <a:p>
            <a:pPr algn="r"/>
            <a:endParaRPr lang="en-US" sz="2800" b="1" dirty="0">
              <a:solidFill>
                <a:prstClr val="black"/>
              </a:solidFill>
            </a:endParaRPr>
          </a:p>
          <a:p>
            <a:pPr algn="r"/>
            <a:r>
              <a:rPr lang="en-US" sz="2800" b="1" i="1" dirty="0">
                <a:solidFill>
                  <a:prstClr val="black"/>
                </a:solidFill>
              </a:rPr>
              <a:t>“Dismissing patients over the phone”</a:t>
            </a:r>
            <a:endParaRPr lang="en-US" sz="2800" b="1" dirty="0">
              <a:solidFill>
                <a:prstClr val="black"/>
              </a:solidFill>
            </a:endParaRPr>
          </a:p>
        </p:txBody>
      </p:sp>
      <p:sp>
        <p:nvSpPr>
          <p:cNvPr id="5" name="TextBox 4"/>
          <p:cNvSpPr txBox="1"/>
          <p:nvPr/>
        </p:nvSpPr>
        <p:spPr>
          <a:xfrm>
            <a:off x="228600" y="233904"/>
            <a:ext cx="11963400" cy="584775"/>
          </a:xfrm>
          <a:prstGeom prst="rect">
            <a:avLst/>
          </a:prstGeom>
          <a:noFill/>
        </p:spPr>
        <p:txBody>
          <a:bodyPr wrap="square" rtlCol="0">
            <a:spAutoFit/>
          </a:bodyPr>
          <a:lstStyle/>
          <a:p>
            <a:r>
              <a:rPr lang="en-US" sz="3200" b="1" dirty="0" smtClean="0">
                <a:solidFill>
                  <a:srgbClr val="C00000"/>
                </a:solidFill>
              </a:rPr>
              <a:t>Solution #1:  A Complex Understanding </a:t>
            </a:r>
            <a:r>
              <a:rPr lang="en-US" sz="3200" b="1" dirty="0">
                <a:solidFill>
                  <a:srgbClr val="C00000"/>
                </a:solidFill>
              </a:rPr>
              <a:t>of </a:t>
            </a:r>
            <a:r>
              <a:rPr lang="en-US" sz="3200" b="1" dirty="0" smtClean="0">
                <a:solidFill>
                  <a:srgbClr val="C00000"/>
                </a:solidFill>
              </a:rPr>
              <a:t>Health Equity is Required</a:t>
            </a:r>
            <a:endParaRPr lang="en-US" sz="3200" b="1" dirty="0">
              <a:solidFill>
                <a:srgbClr val="C00000"/>
              </a:solidFill>
            </a:endParaRPr>
          </a:p>
        </p:txBody>
      </p:sp>
      <p:sp>
        <p:nvSpPr>
          <p:cNvPr id="3" name="Right Brace 2"/>
          <p:cNvSpPr/>
          <p:nvPr/>
        </p:nvSpPr>
        <p:spPr>
          <a:xfrm>
            <a:off x="6307958" y="1350109"/>
            <a:ext cx="958078" cy="1622108"/>
          </a:xfrm>
          <a:prstGeom prst="rightBrace">
            <a:avLst/>
          </a:prstGeom>
          <a:noFill/>
          <a:ln w="28575">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b="1" dirty="0">
              <a:solidFill>
                <a:prstClr val="black"/>
              </a:solidFill>
            </a:endParaRPr>
          </a:p>
        </p:txBody>
      </p:sp>
      <p:sp>
        <p:nvSpPr>
          <p:cNvPr id="8" name="TextBox 7"/>
          <p:cNvSpPr txBox="1"/>
          <p:nvPr/>
        </p:nvSpPr>
        <p:spPr>
          <a:xfrm>
            <a:off x="7636101" y="1585433"/>
            <a:ext cx="4672971" cy="954107"/>
          </a:xfrm>
          <a:prstGeom prst="rect">
            <a:avLst/>
          </a:prstGeom>
          <a:noFill/>
        </p:spPr>
        <p:txBody>
          <a:bodyPr wrap="square" rtlCol="0">
            <a:spAutoFit/>
          </a:bodyPr>
          <a:lstStyle/>
          <a:p>
            <a:r>
              <a:rPr lang="en-US" sz="2800" b="1" dirty="0">
                <a:solidFill>
                  <a:prstClr val="black"/>
                </a:solidFill>
              </a:rPr>
              <a:t>Receptionist’s Insights: </a:t>
            </a:r>
          </a:p>
          <a:p>
            <a:r>
              <a:rPr lang="en-US" sz="2800" b="1" i="1" dirty="0">
                <a:solidFill>
                  <a:prstClr val="black"/>
                </a:solidFill>
              </a:rPr>
              <a:t>This is “structural violence!”</a:t>
            </a:r>
          </a:p>
        </p:txBody>
      </p:sp>
      <p:pic>
        <p:nvPicPr>
          <p:cNvPr id="1026" name="Picture 2" descr="C:\Users\Annette.Annette-Lenovo\Documents\Equity Programmatic Grant Final Full Applic and LOI\Photos from Equip Sept 2013\Cool Aid Photos\Line up #2 IMG_4179.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94238" y="-3519488"/>
            <a:ext cx="1219270" cy="9144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Annette.Annette-Lenovo\Documents\Equity Programmatic Grant Final Full Applic and LOI\Photos from Equip Sept 2013\Cool Aid Photos\Line Up Outside Cool AidIMG_4202.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05201" y="3199703"/>
            <a:ext cx="4695697" cy="352177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5"/>
          <a:stretch>
            <a:fillRect/>
          </a:stretch>
        </p:blipFill>
        <p:spPr>
          <a:xfrm>
            <a:off x="8610600" y="5990224"/>
            <a:ext cx="3261643" cy="548688"/>
          </a:xfrm>
          <a:prstGeom prst="rect">
            <a:avLst/>
          </a:prstGeom>
        </p:spPr>
      </p:pic>
    </p:spTree>
    <p:extLst>
      <p:ext uri="{BB962C8B-B14F-4D97-AF65-F5344CB8AC3E}">
        <p14:creationId xmlns:p14="http://schemas.microsoft.com/office/powerpoint/2010/main" val="97624444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A6199D91-42FF-4694-8355-548C59AC4D37}" type="slidenum">
              <a:rPr lang="en-CA" smtClean="0">
                <a:solidFill>
                  <a:srgbClr val="FFFFFF"/>
                </a:solidFill>
              </a:rPr>
              <a:pPr>
                <a:defRPr/>
              </a:pPr>
              <a:t>9</a:t>
            </a:fld>
            <a:endParaRPr lang="en-CA" dirty="0">
              <a:solidFill>
                <a:srgbClr val="FFFFFF"/>
              </a:solidFill>
            </a:endParaRPr>
          </a:p>
        </p:txBody>
      </p:sp>
      <p:sp>
        <p:nvSpPr>
          <p:cNvPr id="5" name="TextBox 4"/>
          <p:cNvSpPr txBox="1"/>
          <p:nvPr/>
        </p:nvSpPr>
        <p:spPr>
          <a:xfrm>
            <a:off x="354615" y="387064"/>
            <a:ext cx="11746302" cy="646331"/>
          </a:xfrm>
          <a:prstGeom prst="rect">
            <a:avLst/>
          </a:prstGeom>
          <a:noFill/>
        </p:spPr>
        <p:txBody>
          <a:bodyPr wrap="square" rtlCol="0">
            <a:spAutoFit/>
          </a:bodyPr>
          <a:lstStyle/>
          <a:p>
            <a:r>
              <a:rPr lang="en-US" sz="3600" b="1" dirty="0" smtClean="0">
                <a:solidFill>
                  <a:srgbClr val="C00000"/>
                </a:solidFill>
              </a:rPr>
              <a:t>Solution #2</a:t>
            </a:r>
            <a:r>
              <a:rPr lang="en-US" sz="3600" b="1" dirty="0">
                <a:solidFill>
                  <a:srgbClr val="C00000"/>
                </a:solidFill>
              </a:rPr>
              <a:t>.  </a:t>
            </a:r>
            <a:r>
              <a:rPr lang="en-US" sz="3600" b="1" dirty="0" smtClean="0">
                <a:solidFill>
                  <a:srgbClr val="C00000"/>
                </a:solidFill>
              </a:rPr>
              <a:t>Allow for Disruptive Innovations </a:t>
            </a:r>
            <a:endParaRPr lang="en-US" sz="3600" b="1" dirty="0">
              <a:solidFill>
                <a:srgbClr val="C00000"/>
              </a:solidFill>
            </a:endParaRPr>
          </a:p>
        </p:txBody>
      </p:sp>
      <p:pic>
        <p:nvPicPr>
          <p:cNvPr id="1026" name="Picture 2" descr="C:\Users\Annette.Annette-Lenovo\Documents\Equity Programmatic Grant Final Full Applic and LOI\Photos from Equip Sept 2013\Cool Aid Photos\Line up #2 IMG_4179.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94238" y="-3519488"/>
            <a:ext cx="1219270" cy="9144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4"/>
          <a:stretch>
            <a:fillRect/>
          </a:stretch>
        </p:blipFill>
        <p:spPr>
          <a:xfrm>
            <a:off x="8701757" y="6139827"/>
            <a:ext cx="3261643" cy="548688"/>
          </a:xfrm>
          <a:prstGeom prst="rect">
            <a:avLst/>
          </a:prstGeom>
        </p:spPr>
      </p:pic>
      <p:sp>
        <p:nvSpPr>
          <p:cNvPr id="3" name="TextBox 2"/>
          <p:cNvSpPr txBox="1"/>
          <p:nvPr/>
        </p:nvSpPr>
        <p:spPr>
          <a:xfrm>
            <a:off x="228600" y="3014245"/>
            <a:ext cx="5644550" cy="1077218"/>
          </a:xfrm>
          <a:prstGeom prst="rect">
            <a:avLst/>
          </a:prstGeom>
          <a:noFill/>
        </p:spPr>
        <p:txBody>
          <a:bodyPr wrap="square" rtlCol="0">
            <a:spAutoFit/>
          </a:bodyPr>
          <a:lstStyle/>
          <a:p>
            <a:r>
              <a:rPr lang="en-US" sz="3200" b="1" dirty="0" smtClean="0"/>
              <a:t>Be prepared to manage tensions that will surface</a:t>
            </a:r>
            <a:endParaRPr lang="en-US" sz="3200" b="1" dirty="0"/>
          </a:p>
        </p:txBody>
      </p:sp>
      <p:pic>
        <p:nvPicPr>
          <p:cNvPr id="4" name="Picture 3"/>
          <p:cNvPicPr>
            <a:picLocks noChangeAspect="1"/>
          </p:cNvPicPr>
          <p:nvPr/>
        </p:nvPicPr>
        <p:blipFill>
          <a:blip r:embed="rId5"/>
          <a:stretch>
            <a:fillRect/>
          </a:stretch>
        </p:blipFill>
        <p:spPr>
          <a:xfrm>
            <a:off x="6096000" y="1249918"/>
            <a:ext cx="6220692" cy="4663223"/>
          </a:xfrm>
          <a:prstGeom prst="rect">
            <a:avLst/>
          </a:prstGeom>
        </p:spPr>
      </p:pic>
    </p:spTree>
    <p:extLst>
      <p:ext uri="{BB962C8B-B14F-4D97-AF65-F5344CB8AC3E}">
        <p14:creationId xmlns:p14="http://schemas.microsoft.com/office/powerpoint/2010/main" val="248465535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E5224E"/>
      </a:accent1>
      <a:accent2>
        <a:srgbClr val="9D074E"/>
      </a:accent2>
      <a:accent3>
        <a:srgbClr val="7F2294"/>
      </a:accent3>
      <a:accent4>
        <a:srgbClr val="8D65EA"/>
      </a:accent4>
      <a:accent5>
        <a:srgbClr val="588FE2"/>
      </a:accent5>
      <a:accent6>
        <a:srgbClr val="127CA4"/>
      </a:accent6>
      <a:hlink>
        <a:srgbClr val="FB4AB6"/>
      </a:hlink>
      <a:folHlink>
        <a:srgbClr val="F98FE9"/>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6DB8EB18-3657-4051-A897-2ED38832359E}"/>
    </a:ext>
  </a:extLst>
</a:theme>
</file>

<file path=ppt/theme/theme4.xml><?xml version="1.0" encoding="utf-8"?>
<a:theme xmlns:a="http://schemas.openxmlformats.org/drawingml/2006/main" name="7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8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6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1_Vapor Trail">
  <a:themeElements>
    <a:clrScheme name="Vapor Trail">
      <a:dk1>
        <a:sysClr val="windowText" lastClr="000000"/>
      </a:dk1>
      <a:lt1>
        <a:sysClr val="window" lastClr="FFFFFF"/>
      </a:lt1>
      <a:dk2>
        <a:srgbClr val="454545"/>
      </a:dk2>
      <a:lt2>
        <a:srgbClr val="DADADA"/>
      </a:lt2>
      <a:accent1>
        <a:srgbClr val="E5224E"/>
      </a:accent1>
      <a:accent2>
        <a:srgbClr val="9D074E"/>
      </a:accent2>
      <a:accent3>
        <a:srgbClr val="7F2294"/>
      </a:accent3>
      <a:accent4>
        <a:srgbClr val="8D65EA"/>
      </a:accent4>
      <a:accent5>
        <a:srgbClr val="588FE2"/>
      </a:accent5>
      <a:accent6>
        <a:srgbClr val="127CA4"/>
      </a:accent6>
      <a:hlink>
        <a:srgbClr val="FB4AB6"/>
      </a:hlink>
      <a:folHlink>
        <a:srgbClr val="F98FE9"/>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6DB8EB18-3657-4051-A897-2ED38832359E}"/>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843</TotalTime>
  <Words>1777</Words>
  <Application>Microsoft Office PowerPoint</Application>
  <PresentationFormat>Widescreen</PresentationFormat>
  <Paragraphs>178</Paragraphs>
  <Slides>12</Slides>
  <Notes>12</Notes>
  <HiddenSlides>0</HiddenSlides>
  <MMClips>0</MMClips>
  <ScaleCrop>false</ScaleCrop>
  <HeadingPairs>
    <vt:vector size="6" baseType="variant">
      <vt:variant>
        <vt:lpstr>Fonts Used</vt:lpstr>
      </vt:variant>
      <vt:variant>
        <vt:i4>4</vt:i4>
      </vt:variant>
      <vt:variant>
        <vt:lpstr>Theme</vt:lpstr>
      </vt:variant>
      <vt:variant>
        <vt:i4>8</vt:i4>
      </vt:variant>
      <vt:variant>
        <vt:lpstr>Slide Titles</vt:lpstr>
      </vt:variant>
      <vt:variant>
        <vt:i4>12</vt:i4>
      </vt:variant>
    </vt:vector>
  </HeadingPairs>
  <TitlesOfParts>
    <vt:vector size="24" baseType="lpstr">
      <vt:lpstr>Arial</vt:lpstr>
      <vt:lpstr>Calibri</vt:lpstr>
      <vt:lpstr>Calibri Light</vt:lpstr>
      <vt:lpstr>Century Gothic</vt:lpstr>
      <vt:lpstr>Office Theme</vt:lpstr>
      <vt:lpstr>1_Office Theme</vt:lpstr>
      <vt:lpstr>Vapor Trail</vt:lpstr>
      <vt:lpstr>7_Office Theme</vt:lpstr>
      <vt:lpstr>2_Office Theme</vt:lpstr>
      <vt:lpstr>8_Office Theme</vt:lpstr>
      <vt:lpstr>6_Office Theme</vt:lpstr>
      <vt:lpstr>1_Vapor Trail</vt:lpstr>
      <vt:lpstr>Context Matters: Innovative Approaches to Promoting and Measuring Equity-Oriented Healthcare in Primary Health Care Settings </vt:lpstr>
      <vt:lpstr> </vt:lpstr>
      <vt:lpstr>PowerPoint Presentation</vt:lpstr>
      <vt:lpstr>PowerPoint Presentation</vt:lpstr>
      <vt:lpstr>The EQUIP Intervention  </vt:lpstr>
      <vt:lpstr>PowerPoint Presentation</vt:lpstr>
      <vt:lpstr>Context Matters:  Solutions to Enable Equity-Oriented Care   </vt:lpstr>
      <vt:lpstr>PowerPoint Presentation</vt:lpstr>
      <vt:lpstr>PowerPoint Presentation</vt:lpstr>
      <vt:lpstr>PowerPoint Presentation</vt:lpstr>
      <vt:lpstr>    Solution #4. Low Cost-High and High Impact Strategies are Possible</vt:lpstr>
      <vt:lpstr>Tools: Theory -&gt; Evidence -&gt; Organizational Practices</vt:lpstr>
    </vt:vector>
  </TitlesOfParts>
  <Company>The University of British Columbia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Parker, Joanne</dc:creator>
  <cp:lastModifiedBy>Browne, Annette</cp:lastModifiedBy>
  <cp:revision>258</cp:revision>
  <dcterms:created xsi:type="dcterms:W3CDTF">2015-11-23T21:52:25Z</dcterms:created>
  <dcterms:modified xsi:type="dcterms:W3CDTF">2016-04-27T03:06:36Z</dcterms:modified>
</cp:coreProperties>
</file>